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65" r:id="rId4"/>
    <p:sldId id="261" r:id="rId5"/>
    <p:sldId id="257" r:id="rId6"/>
    <p:sldId id="263" r:id="rId7"/>
    <p:sldId id="324" r:id="rId8"/>
    <p:sldId id="264" r:id="rId9"/>
    <p:sldId id="267" r:id="rId10"/>
    <p:sldId id="269" r:id="rId11"/>
    <p:sldId id="326" r:id="rId12"/>
    <p:sldId id="270" r:id="rId13"/>
    <p:sldId id="275" r:id="rId14"/>
    <p:sldId id="276" r:id="rId15"/>
    <p:sldId id="283" r:id="rId16"/>
    <p:sldId id="284" r:id="rId17"/>
    <p:sldId id="281" r:id="rId18"/>
    <p:sldId id="282" r:id="rId19"/>
    <p:sldId id="292" r:id="rId20"/>
    <p:sldId id="286" r:id="rId21"/>
    <p:sldId id="294" r:id="rId22"/>
    <p:sldId id="325" r:id="rId23"/>
    <p:sldId id="295" r:id="rId24"/>
    <p:sldId id="297" r:id="rId25"/>
    <p:sldId id="298" r:id="rId26"/>
    <p:sldId id="299" r:id="rId27"/>
    <p:sldId id="310" r:id="rId28"/>
    <p:sldId id="319" r:id="rId29"/>
    <p:sldId id="320" r:id="rId30"/>
    <p:sldId id="321" r:id="rId31"/>
    <p:sldId id="322" r:id="rId32"/>
    <p:sldId id="271" r:id="rId33"/>
    <p:sldId id="327" r:id="rId34"/>
    <p:sldId id="272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11" r:id="rId45"/>
    <p:sldId id="273" r:id="rId46"/>
    <p:sldId id="274" r:id="rId47"/>
    <p:sldId id="328" r:id="rId48"/>
    <p:sldId id="312" r:id="rId49"/>
    <p:sldId id="317" r:id="rId50"/>
    <p:sldId id="318" r:id="rId51"/>
    <p:sldId id="315" r:id="rId52"/>
    <p:sldId id="266" r:id="rId53"/>
    <p:sldId id="259" r:id="rId5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D02"/>
    <a:srgbClr val="9D2235"/>
    <a:srgbClr val="9B2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BE627-05D9-4066-8D54-7FF9BF8D055F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46404-CC0F-4EC4-91C0-61D11D009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94B4B-8419-564D-0B8E-5DEA090A7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E9219F-EA87-B6F0-D7D0-9D8A291F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9E557-C82D-5C6E-D001-9D1C62FD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C9365-86D8-D48D-9A98-BFFED8A6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C89F7-2EB0-BF3B-E467-84E9FC67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56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17E46-49DD-EDF0-A56E-E5CDDF02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458C3CC-F07C-FF62-3215-C17970C78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3DFEA-C0B9-2C48-D1F4-0FA9E19E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4D42-1492-6F7F-C642-8EAA0E85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BDB4B4-2AF9-8B36-B95C-FC2E1259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86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B35FDE-7C78-BC0B-23AF-DB85E29E9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7A5F8F-5F31-DD84-DC2E-762AC8F3A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7BACA3-4467-AD9B-ACA9-BAC9BA6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436AAF-A14C-3D01-9C95-B2AF30A7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CB4C24-B77A-DEE6-C925-F2E698BB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37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F194-D2EB-0522-3191-6170D650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01484-4FE4-CF76-005F-0E84DB6B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D7625-FA11-A121-7D4D-9040652D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8BAD4-872D-FEF1-7F05-4C8B032C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93FC4-F4CD-1C36-F3C9-DBB895F7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7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FE727-6F55-893D-8FCA-6FA23F69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4E6CD-2FBF-7457-9B2C-22F701B4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2DA07A-133F-D6A1-E0A5-E77265F5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F0500-108F-81A3-533D-AB58BA74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3A533A-D83D-B807-F404-E7E3144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DA8D-6BFE-1B3E-53CA-7C0AE02D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26AC9-0329-CC81-09BA-883B1FB9B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548173-007F-10C1-ED1C-C97FEA7D8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8A4CC7-319A-80C5-B4CE-4D871C76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02090-F96F-84C8-50E2-3FB8E549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96D5D-A811-9749-18D4-D5FCD65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0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86D40-5B3D-09BE-A122-DC7C847A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5BE5A-CC9E-B005-1032-59CF135F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47B6C-E2E3-E55D-E2E6-5D721348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E077770-A0A8-CA1A-5B80-14DB69220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C03252-A181-E9D3-4F32-D5DBD7DE6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E41173-1A46-28D6-9AD4-B6739FA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491342-160F-AC3F-9D38-3E8AA868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988F54-A21C-DFC2-CFBF-70A72634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53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16A3D-F740-6654-DF06-808BC53D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863B20-21E4-DF8F-B4FC-A2A07A7D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87341B-F9A7-DFEE-C223-4A66F3D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958A7-4C96-FD78-6A26-ED64D880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21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8ACE21-6EDA-0414-EAF6-3371DE19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7E42A1-025B-9718-1FBC-5AC28D5B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8E3701-4C9A-B065-594C-6D8BAC30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8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C2A6-86BB-2501-297F-C14B2DA9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749CBC-A7B1-D68C-C05E-6117AF65F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C433CA-0972-07FD-64EA-A4583F78E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7CE96A-9626-1C6F-4056-67116E46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0EAAA-E1FB-99FC-1976-4F7AD899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1DC9F2-64A6-819B-50D7-2FB4E0BC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2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5F0B5-E6B4-FFC5-65F8-9D364B63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31AE16-03F2-1BD0-7D75-897EB22C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0A2ACA-2B69-4F57-A3E5-8B3A9006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F04989-C3CF-8F17-A8F0-C336FD22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6DCC79-6006-E026-9800-EFF9741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235EC0-5FC8-E7F7-C065-4A0837EE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03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41B71A-D728-05E2-34C8-1243BD3E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EC99-AFFA-ED9A-3BEC-C8FCE384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F1758A-71FB-9075-C74D-00DD324D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5AC93-7ED8-42A3-9B86-C0D756ED938E}" type="datetimeFigureOut">
              <a:rPr lang="es-ES" smtClean="0"/>
              <a:t>04/07/2023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786B57-F71C-BC8A-02EE-DBC100369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9FBCC-FA3A-F066-F0D3-76E537FE5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293D8-8FF3-4351-8599-A5A7E2E95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28.xml"/><Relationship Id="rId7" Type="http://schemas.openxmlformats.org/officeDocument/2006/relationships/image" Target="../media/image18.jpe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4" Type="http://schemas.openxmlformats.org/officeDocument/2006/relationships/slide" Target="slide33.xml"/><Relationship Id="rId9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5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60A40-9E28-F9F7-0730-09D2860C2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0"/>
            <a:ext cx="9144000" cy="2387600"/>
          </a:xfrm>
        </p:spPr>
        <p:txBody>
          <a:bodyPr>
            <a:normAutofit/>
          </a:bodyPr>
          <a:lstStyle/>
          <a:p>
            <a:r>
              <a:rPr lang="es-ES" sz="4800" dirty="0"/>
              <a:t>Trabajo Fin de Grado</a:t>
            </a:r>
            <a:br>
              <a:rPr lang="es-ES" sz="4800" dirty="0"/>
            </a:br>
            <a:r>
              <a:rPr lang="es-ES" sz="4800" dirty="0" err="1"/>
              <a:t>Grado</a:t>
            </a:r>
            <a:r>
              <a:rPr lang="es-ES" sz="4800" dirty="0"/>
              <a:t> en Ingeniería Electrónica, Robótica y Mecatrónica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395B8-63B6-623F-C72B-61A012C75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665292"/>
            <a:ext cx="9144000" cy="1655762"/>
          </a:xfrm>
        </p:spPr>
        <p:txBody>
          <a:bodyPr/>
          <a:lstStyle/>
          <a:p>
            <a:r>
              <a:rPr lang="es-ES" dirty="0"/>
              <a:t>Localización de productos en entorno comercial mediante códigos de barras usando un robot móvil</a:t>
            </a:r>
          </a:p>
        </p:txBody>
      </p:sp>
      <p:pic>
        <p:nvPicPr>
          <p:cNvPr id="1026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B3D0409F-890D-C7C3-53EA-71E00C7D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88" y="3553525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F80AAD-858C-D6C9-8B0C-D8AE6AF3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79" y="3553525"/>
            <a:ext cx="3007144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05B625C-6A3E-67CB-2F36-FD962EE6391C}"/>
              </a:ext>
            </a:extLst>
          </p:cNvPr>
          <p:cNvSpPr txBox="1"/>
          <p:nvPr/>
        </p:nvSpPr>
        <p:spPr>
          <a:xfrm>
            <a:off x="4142507" y="3871356"/>
            <a:ext cx="390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Autor: Juan de Dios Herrera Hurtado</a:t>
            </a:r>
          </a:p>
          <a:p>
            <a:pPr algn="ctr"/>
            <a:r>
              <a:rPr lang="es-ES" dirty="0"/>
              <a:t>Tutor: Miguel Ángel </a:t>
            </a:r>
            <a:r>
              <a:rPr lang="es-ES" dirty="0" err="1"/>
              <a:t>Ridao</a:t>
            </a:r>
            <a:r>
              <a:rPr lang="es-ES" dirty="0"/>
              <a:t> </a:t>
            </a:r>
            <a:r>
              <a:rPr lang="es-ES" dirty="0" err="1"/>
              <a:t>Carlini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A5FA36-5E96-C68F-560D-0770146FFF5E}"/>
              </a:ext>
            </a:extLst>
          </p:cNvPr>
          <p:cNvSpPr txBox="1"/>
          <p:nvPr/>
        </p:nvSpPr>
        <p:spPr>
          <a:xfrm>
            <a:off x="3826353" y="4929887"/>
            <a:ext cx="4539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Dpto. de Ingeniería de Sistemas y Automática</a:t>
            </a:r>
          </a:p>
          <a:p>
            <a:pPr algn="ctr"/>
            <a:r>
              <a:rPr lang="es-ES" dirty="0"/>
              <a:t>Escuela Técnica Superior de Ingeniería </a:t>
            </a:r>
          </a:p>
          <a:p>
            <a:pPr algn="ctr"/>
            <a:r>
              <a:rPr lang="es-ES" dirty="0"/>
              <a:t>Universidad de Sevilla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Sevilla, 2023</a:t>
            </a:r>
          </a:p>
        </p:txBody>
      </p:sp>
    </p:spTree>
    <p:extLst>
      <p:ext uri="{BB962C8B-B14F-4D97-AF65-F5344CB8AC3E}">
        <p14:creationId xmlns:p14="http://schemas.microsoft.com/office/powerpoint/2010/main" val="92266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47044-C0B4-B6DB-44CE-1B6FB069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2"/>
            <a:ext cx="10515600" cy="725545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Etapas del algoritmo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E99856-A951-1A04-EB84-FF2BCE039B18}"/>
              </a:ext>
            </a:extLst>
          </p:cNvPr>
          <p:cNvGrpSpPr/>
          <p:nvPr/>
        </p:nvGrpSpPr>
        <p:grpSpPr>
          <a:xfrm>
            <a:off x="190240" y="791170"/>
            <a:ext cx="11546954" cy="5421805"/>
            <a:chOff x="-134914" y="729335"/>
            <a:chExt cx="11546954" cy="542180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8CAA3A0-3B24-BD50-564C-ACDB37A83DB6}"/>
                </a:ext>
              </a:extLst>
            </p:cNvPr>
            <p:cNvGrpSpPr/>
            <p:nvPr/>
          </p:nvGrpSpPr>
          <p:grpSpPr>
            <a:xfrm>
              <a:off x="-134914" y="729335"/>
              <a:ext cx="11546954" cy="5421805"/>
              <a:chOff x="-778633" y="260987"/>
              <a:chExt cx="6515722" cy="3825238"/>
            </a:xfrm>
          </p:grpSpPr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BC0F5F61-3286-D92B-6D97-0DF3F7DDBD9F}"/>
                  </a:ext>
                </a:extLst>
              </p:cNvPr>
              <p:cNvCxnSpPr/>
              <p:nvPr/>
            </p:nvCxnSpPr>
            <p:spPr>
              <a:xfrm>
                <a:off x="2952750" y="914400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recto de flecha 5">
                <a:extLst>
                  <a:ext uri="{FF2B5EF4-FFF2-40B4-BE49-F238E27FC236}">
                    <a16:creationId xmlns:a16="http://schemas.microsoft.com/office/drawing/2014/main" id="{3522E849-4945-A7AF-3174-A3208E275A71}"/>
                  </a:ext>
                </a:extLst>
              </p:cNvPr>
              <p:cNvCxnSpPr/>
              <p:nvPr/>
            </p:nvCxnSpPr>
            <p:spPr>
              <a:xfrm>
                <a:off x="2971800" y="2333625"/>
                <a:ext cx="103822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D697BEB6-5D97-5F41-4E2C-DF2CD7F88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2750" y="3752850"/>
                <a:ext cx="2002035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7781D715-70D2-A888-B8D8-E1231F7362CF}"/>
                  </a:ext>
                </a:extLst>
              </p:cNvPr>
              <p:cNvGrpSpPr/>
              <p:nvPr/>
            </p:nvGrpSpPr>
            <p:grpSpPr>
              <a:xfrm>
                <a:off x="-778633" y="260987"/>
                <a:ext cx="6515722" cy="3825238"/>
                <a:chOff x="-778633" y="-177163"/>
                <a:chExt cx="6515722" cy="3825238"/>
              </a:xfrm>
            </p:grpSpPr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A7B513C1-E7B2-6E2E-89FB-B5C64BA3B6C9}"/>
                    </a:ext>
                  </a:extLst>
                </p:cNvPr>
                <p:cNvGrpSpPr/>
                <p:nvPr/>
              </p:nvGrpSpPr>
              <p:grpSpPr>
                <a:xfrm>
                  <a:off x="1552575" y="152400"/>
                  <a:ext cx="1412933" cy="657225"/>
                  <a:chOff x="0" y="0"/>
                  <a:chExt cx="1412933" cy="657225"/>
                </a:xfrm>
              </p:grpSpPr>
              <p:sp>
                <p:nvSpPr>
                  <p:cNvPr id="34" name="Rectángulo 33">
                    <a:hlinkClick r:id="rId2" action="ppaction://hlinksldjump"/>
                    <a:extLst>
                      <a:ext uri="{FF2B5EF4-FFF2-40B4-BE49-F238E27FC236}">
                        <a16:creationId xmlns:a16="http://schemas.microsoft.com/office/drawing/2014/main" id="{9EDAD11B-9EF3-D1DB-3AD6-E29DFA32683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792DD1E6-D18E-F2AA-0FF0-BCAF34EEC369}"/>
                      </a:ext>
                    </a:extLst>
                  </p:cNvPr>
                  <p:cNvSpPr txBox="1"/>
                  <p:nvPr/>
                </p:nvSpPr>
                <p:spPr>
                  <a:xfrm>
                    <a:off x="3233" y="159068"/>
                    <a:ext cx="1409700" cy="36957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las bandas horizontales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1BF46365-ACDD-CB9E-43EB-C64247B845F7}"/>
                    </a:ext>
                  </a:extLst>
                </p:cNvPr>
                <p:cNvGrpSpPr/>
                <p:nvPr/>
              </p:nvGrpSpPr>
              <p:grpSpPr>
                <a:xfrm>
                  <a:off x="4000500" y="152400"/>
                  <a:ext cx="1419323" cy="657225"/>
                  <a:chOff x="0" y="0"/>
                  <a:chExt cx="1419323" cy="657225"/>
                </a:xfrm>
              </p:grpSpPr>
              <p:sp>
                <p:nvSpPr>
                  <p:cNvPr id="32" name="Rectángulo 31">
                    <a:hlinkClick r:id="rId3" action="ppaction://hlinksldjump"/>
                    <a:extLst>
                      <a:ext uri="{FF2B5EF4-FFF2-40B4-BE49-F238E27FC236}">
                        <a16:creationId xmlns:a16="http://schemas.microsoft.com/office/drawing/2014/main" id="{383CF45B-0446-5909-4146-F1202786880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4AB0A7A-711C-61F0-ED6E-1E6858818F96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" y="133283"/>
                    <a:ext cx="1409700" cy="37728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cada una de las bandas identificadas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67F9463-DBE2-31E1-F7F6-9D07012FF815}"/>
                    </a:ext>
                  </a:extLst>
                </p:cNvPr>
                <p:cNvGrpSpPr/>
                <p:nvPr/>
              </p:nvGrpSpPr>
              <p:grpSpPr>
                <a:xfrm>
                  <a:off x="1571625" y="1562100"/>
                  <a:ext cx="1416165" cy="657225"/>
                  <a:chOff x="0" y="0"/>
                  <a:chExt cx="1416165" cy="657225"/>
                </a:xfrm>
              </p:grpSpPr>
              <p:sp>
                <p:nvSpPr>
                  <p:cNvPr id="30" name="Rectángulo 29">
                    <a:hlinkClick r:id="rId4" action="ppaction://hlinksldjump"/>
                    <a:extLst>
                      <a:ext uri="{FF2B5EF4-FFF2-40B4-BE49-F238E27FC236}">
                        <a16:creationId xmlns:a16="http://schemas.microsoft.com/office/drawing/2014/main" id="{6296153A-437D-9D92-C7AB-014E17DAB4A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1" name="Cuadro de texto 2">
                    <a:extLst>
                      <a:ext uri="{FF2B5EF4-FFF2-40B4-BE49-F238E27FC236}">
                        <a16:creationId xmlns:a16="http://schemas.microsoft.com/office/drawing/2014/main" id="{D0D7E724-06EE-01A2-18CB-C2A23F68DF6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5" y="156372"/>
                    <a:ext cx="1409700" cy="37897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Identificación de los potenciales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DE7E1F08-A98E-043F-E3A9-7E72F7E8A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778" y="476250"/>
                  <a:ext cx="691455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uadro de texto 2">
                  <a:extLst>
                    <a:ext uri="{FF2B5EF4-FFF2-40B4-BE49-F238E27FC236}">
                      <a16:creationId xmlns:a16="http://schemas.microsoft.com/office/drawing/2014/main" id="{847AFE5E-BFD3-0E83-DC81-B6B059EB7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53907" y="-177163"/>
                  <a:ext cx="1057909" cy="4043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la estantería</a:t>
                  </a:r>
                </a:p>
              </p:txBody>
            </p: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ECC110FC-C0D6-9456-1106-A2CC04B0CE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55270"/>
                  <a:ext cx="1057275" cy="225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Altura de las bandas</a:t>
                  </a:r>
                </a:p>
              </p:txBody>
            </p:sp>
            <p:cxnSp>
              <p:nvCxnSpPr>
                <p:cNvPr id="15" name="Conector: angular 14">
                  <a:extLst>
                    <a:ext uri="{FF2B5EF4-FFF2-40B4-BE49-F238E27FC236}">
                      <a16:creationId xmlns:a16="http://schemas.microsoft.com/office/drawing/2014/main" id="{743B7515-9F98-3306-A205-2853B058F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38250" y="476250"/>
                  <a:ext cx="4181475" cy="600075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ector: angular 15">
                  <a:extLst>
                    <a:ext uri="{FF2B5EF4-FFF2-40B4-BE49-F238E27FC236}">
                      <a16:creationId xmlns:a16="http://schemas.microsoft.com/office/drawing/2014/main" id="{E0BC5AD4-7A37-9E46-F369-35B91E280E9C}"/>
                    </a:ext>
                  </a:extLst>
                </p:cNvPr>
                <p:cNvCxnSpPr/>
                <p:nvPr/>
              </p:nvCxnSpPr>
              <p:spPr>
                <a:xfrm>
                  <a:off x="1238250" y="1076325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 de texto 2">
                  <a:extLst>
                    <a:ext uri="{FF2B5EF4-FFF2-40B4-BE49-F238E27FC236}">
                      <a16:creationId xmlns:a16="http://schemas.microsoft.com/office/drawing/2014/main" id="{246E4D19-1A05-5FCF-449F-FBAF895C8D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02504" y="1709738"/>
                  <a:ext cx="965421" cy="3809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del barrido de una banda</a:t>
                  </a:r>
                </a:p>
              </p:txBody>
            </p:sp>
            <p:sp>
              <p:nvSpPr>
                <p:cNvPr id="18" name="Cuadro de texto 2">
                  <a:extLst>
                    <a:ext uri="{FF2B5EF4-FFF2-40B4-BE49-F238E27FC236}">
                      <a16:creationId xmlns:a16="http://schemas.microsoft.com/office/drawing/2014/main" id="{30D3D86F-F18A-8987-92D0-70E41131CD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8463" y="1356544"/>
                  <a:ext cx="1126172" cy="5654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(x, y) en la imagen de los posibles códigos de barras</a:t>
                  </a:r>
                </a:p>
              </p:txBody>
            </p: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534FA716-B627-66B0-0A30-FD797AC05557}"/>
                    </a:ext>
                  </a:extLst>
                </p:cNvPr>
                <p:cNvGrpSpPr/>
                <p:nvPr/>
              </p:nvGrpSpPr>
              <p:grpSpPr>
                <a:xfrm>
                  <a:off x="4006374" y="1571625"/>
                  <a:ext cx="1440497" cy="657225"/>
                  <a:chOff x="-15398" y="0"/>
                  <a:chExt cx="1440497" cy="657225"/>
                </a:xfrm>
              </p:grpSpPr>
              <p:sp>
                <p:nvSpPr>
                  <p:cNvPr id="28" name="Rectángulo 27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E71A041-2491-73AF-34F1-1D9ECBFF5B3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9" name="Cuadro de texto 2">
                    <a:extLst>
                      <a:ext uri="{FF2B5EF4-FFF2-40B4-BE49-F238E27FC236}">
                        <a16:creationId xmlns:a16="http://schemas.microsoft.com/office/drawing/2014/main" id="{ED04F805-CDB5-8C69-0ABC-A416919281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5398" y="156203"/>
                    <a:ext cx="1440497" cy="3618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Zoom hacia los posibles códigos de barras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20" name="Conector: angular 19">
                  <a:extLst>
                    <a:ext uri="{FF2B5EF4-FFF2-40B4-BE49-F238E27FC236}">
                      <a16:creationId xmlns:a16="http://schemas.microsoft.com/office/drawing/2014/main" id="{164C721C-4379-C484-C74C-1FD5BDBB8F17}"/>
                    </a:ext>
                  </a:extLst>
                </p:cNvPr>
                <p:cNvCxnSpPr/>
                <p:nvPr/>
              </p:nvCxnSpPr>
              <p:spPr>
                <a:xfrm flipH="1">
                  <a:off x="1238250" y="1895475"/>
                  <a:ext cx="4193662" cy="601824"/>
                </a:xfrm>
                <a:prstGeom prst="bentConnector3">
                  <a:avLst>
                    <a:gd name="adj1" fmla="val -4938"/>
                  </a:avLst>
                </a:prstGeom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: angular 20">
                  <a:extLst>
                    <a:ext uri="{FF2B5EF4-FFF2-40B4-BE49-F238E27FC236}">
                      <a16:creationId xmlns:a16="http://schemas.microsoft.com/office/drawing/2014/main" id="{6A1EE567-3D13-30C2-C13F-8627763FC154}"/>
                    </a:ext>
                  </a:extLst>
                </p:cNvPr>
                <p:cNvCxnSpPr/>
                <p:nvPr/>
              </p:nvCxnSpPr>
              <p:spPr>
                <a:xfrm>
                  <a:off x="1238250" y="2495550"/>
                  <a:ext cx="323850" cy="819150"/>
                </a:xfrm>
                <a:prstGeom prst="bentConnector3">
                  <a:avLst>
                    <a:gd name="adj1" fmla="val 344"/>
                  </a:avLst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upo 21">
                  <a:extLst>
                    <a:ext uri="{FF2B5EF4-FFF2-40B4-BE49-F238E27FC236}">
                      <a16:creationId xmlns:a16="http://schemas.microsoft.com/office/drawing/2014/main" id="{98EFE5D6-3A73-C7E7-4B1A-7C24DCAE32B5}"/>
                    </a:ext>
                  </a:extLst>
                </p:cNvPr>
                <p:cNvGrpSpPr/>
                <p:nvPr/>
              </p:nvGrpSpPr>
              <p:grpSpPr>
                <a:xfrm>
                  <a:off x="1571625" y="2990850"/>
                  <a:ext cx="1415916" cy="657225"/>
                  <a:chOff x="0" y="0"/>
                  <a:chExt cx="1415916" cy="657225"/>
                </a:xfrm>
              </p:grpSpPr>
              <p:sp>
                <p:nvSpPr>
                  <p:cNvPr id="26" name="Rectángulo 2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F7773F36-84F0-95CB-4045-3F4AB7058185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409700" cy="65722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7" name="Cuadro de texto 2">
                    <a:extLst>
                      <a:ext uri="{FF2B5EF4-FFF2-40B4-BE49-F238E27FC236}">
                        <a16:creationId xmlns:a16="http://schemas.microsoft.com/office/drawing/2014/main" id="{AFC8A4BE-9E64-38A2-FF43-E5030A945E51}"/>
                      </a:ext>
                    </a:extLst>
                  </p:cNvPr>
                  <p:cNvSpPr txBox="1"/>
                  <p:nvPr/>
                </p:nvSpPr>
                <p:spPr>
                  <a:xfrm>
                    <a:off x="6216" y="207797"/>
                    <a:ext cx="1409700" cy="243546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Algoritmo de decodificación </a:t>
                    </a:r>
                    <a:endPara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Cuadro de texto 2">
                  <a:extLst>
                    <a:ext uri="{FF2B5EF4-FFF2-40B4-BE49-F238E27FC236}">
                      <a16:creationId xmlns:a16="http://schemas.microsoft.com/office/drawing/2014/main" id="{0239DE3A-2624-16CD-BD18-DA296C2AFF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778633" y="3123328"/>
                  <a:ext cx="1057275" cy="4190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Imagen de un posible código de barras</a:t>
                  </a:r>
                </a:p>
              </p:txBody>
            </p:sp>
            <p:sp>
              <p:nvSpPr>
                <p:cNvPr id="24" name="Cuadro de texto 2">
                  <a:extLst>
                    <a:ext uri="{FF2B5EF4-FFF2-40B4-BE49-F238E27FC236}">
                      <a16:creationId xmlns:a16="http://schemas.microsoft.com/office/drawing/2014/main" id="{3A4E5680-F7E1-D8C5-EBAA-4825A4CFA1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35909" y="3045466"/>
                  <a:ext cx="801180" cy="60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Coordenadas en el mapa de los códigos de barras</a:t>
                  </a:r>
                </a:p>
              </p:txBody>
            </p:sp>
            <p:sp>
              <p:nvSpPr>
                <p:cNvPr id="25" name="Cuadro de texto 2">
                  <a:extLst>
                    <a:ext uri="{FF2B5EF4-FFF2-40B4-BE49-F238E27FC236}">
                      <a16:creationId xmlns:a16="http://schemas.microsoft.com/office/drawing/2014/main" id="{4D7C4E67-DD70-71DA-B1F8-592C794F50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010" y="2905125"/>
                  <a:ext cx="2009775" cy="310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4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Secuencia del código si lo era y asignación de sus coordenadas  (x, y, z) en el mapa</a:t>
                  </a:r>
                </a:p>
              </p:txBody>
            </p:sp>
          </p:grpSp>
        </p:grpSp>
        <p:pic>
          <p:nvPicPr>
            <p:cNvPr id="36" name="Imagen 35" descr="Botella de colores en un estante&#10;&#10;Descripción generada automáticamente con confianza baja">
              <a:extLst>
                <a:ext uri="{FF2B5EF4-FFF2-40B4-BE49-F238E27FC236}">
                  <a16:creationId xmlns:a16="http://schemas.microsoft.com/office/drawing/2014/main" id="{54841D5E-8E4E-BDC7-9FB3-CE187F24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422" y="1046333"/>
              <a:ext cx="1624360" cy="1218270"/>
            </a:xfrm>
            <a:prstGeom prst="rect">
              <a:avLst/>
            </a:prstGeom>
          </p:spPr>
        </p:pic>
        <p:pic>
          <p:nvPicPr>
            <p:cNvPr id="38" name="Imagen 3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05C221F6-0D15-B56F-9F9D-A5792F4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314" y="3057910"/>
              <a:ext cx="1624360" cy="1218270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C6799EE-848D-A4FA-1172-942D58BDED5C}"/>
              </a:ext>
            </a:extLst>
          </p:cNvPr>
          <p:cNvSpPr txBox="1"/>
          <p:nvPr/>
        </p:nvSpPr>
        <p:spPr>
          <a:xfrm>
            <a:off x="5118953" y="903204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7605E3-74E9-061D-ABEB-3819CE576ADC}"/>
              </a:ext>
            </a:extLst>
          </p:cNvPr>
          <p:cNvSpPr txBox="1"/>
          <p:nvPr/>
        </p:nvSpPr>
        <p:spPr>
          <a:xfrm>
            <a:off x="9494785" y="902382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D2FF6C9-781E-C602-156E-F6B356CFB0FE}"/>
              </a:ext>
            </a:extLst>
          </p:cNvPr>
          <p:cNvSpPr txBox="1"/>
          <p:nvPr/>
        </p:nvSpPr>
        <p:spPr>
          <a:xfrm>
            <a:off x="5118953" y="292611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8B67E1-7D74-48D2-5ECB-7FE6351AEF48}"/>
              </a:ext>
            </a:extLst>
          </p:cNvPr>
          <p:cNvSpPr txBox="1"/>
          <p:nvPr/>
        </p:nvSpPr>
        <p:spPr>
          <a:xfrm>
            <a:off x="9494785" y="2924150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F1CF0F1-2D28-29C6-603E-757501606D75}"/>
              </a:ext>
            </a:extLst>
          </p:cNvPr>
          <p:cNvSpPr txBox="1"/>
          <p:nvPr/>
        </p:nvSpPr>
        <p:spPr>
          <a:xfrm>
            <a:off x="5152710" y="4915453"/>
            <a:ext cx="9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Etapa 5</a:t>
            </a:r>
          </a:p>
        </p:txBody>
      </p:sp>
      <p:pic>
        <p:nvPicPr>
          <p:cNvPr id="44" name="Imagen 43" descr="Texto, Carta&#10;&#10;Descripción generada automáticamente">
            <a:extLst>
              <a:ext uri="{FF2B5EF4-FFF2-40B4-BE49-F238E27FC236}">
                <a16:creationId xmlns:a16="http://schemas.microsoft.com/office/drawing/2014/main" id="{C8C4F8AF-2D7A-B0FC-B527-684DCA78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372" y="5128412"/>
            <a:ext cx="1624456" cy="12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1</a:t>
            </a: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8435503-AA8B-1A2F-D0B9-C2B81E248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" y="1665000"/>
            <a:ext cx="4703999" cy="3528000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33C9B25-90D4-6DBC-23D3-F47D1D9C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1" y="1665000"/>
            <a:ext cx="4703999" cy="35280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079178-9268-3D95-B793-65626421F8F3}"/>
              </a:ext>
            </a:extLst>
          </p:cNvPr>
          <p:cNvSpPr/>
          <p:nvPr/>
        </p:nvSpPr>
        <p:spPr>
          <a:xfrm>
            <a:off x="6925351" y="1665000"/>
            <a:ext cx="4703999" cy="333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691AB2-D2A8-6FBA-ABEB-A3C7EEDBF120}"/>
              </a:ext>
            </a:extLst>
          </p:cNvPr>
          <p:cNvSpPr/>
          <p:nvPr/>
        </p:nvSpPr>
        <p:spPr>
          <a:xfrm>
            <a:off x="6925351" y="2168578"/>
            <a:ext cx="4703999" cy="848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E149091-3C21-BC64-72EA-E13FA53B9BBA}"/>
              </a:ext>
            </a:extLst>
          </p:cNvPr>
          <p:cNvSpPr/>
          <p:nvPr/>
        </p:nvSpPr>
        <p:spPr>
          <a:xfrm>
            <a:off x="6925351" y="3185847"/>
            <a:ext cx="4703999" cy="8946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D83C47-0667-3EE2-07A0-5AF4F1174033}"/>
              </a:ext>
            </a:extLst>
          </p:cNvPr>
          <p:cNvSpPr/>
          <p:nvPr/>
        </p:nvSpPr>
        <p:spPr>
          <a:xfrm>
            <a:off x="6925351" y="4225977"/>
            <a:ext cx="4703999" cy="588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FF7AD78-9D44-0E2F-B509-1554645CFA17}"/>
              </a:ext>
            </a:extLst>
          </p:cNvPr>
          <p:cNvSpPr/>
          <p:nvPr/>
        </p:nvSpPr>
        <p:spPr>
          <a:xfrm>
            <a:off x="6925350" y="4984139"/>
            <a:ext cx="4703999" cy="2088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76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41C36-9161-72AA-C164-E452C9C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68" y="2778782"/>
            <a:ext cx="3085803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Identificación de las bandas horizontales</a:t>
            </a:r>
          </a:p>
        </p:txBody>
      </p: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8D6B146F-8579-4E31-3C6A-4418D0A419DB}"/>
              </a:ext>
            </a:extLst>
          </p:cNvPr>
          <p:cNvGrpSpPr/>
          <p:nvPr/>
        </p:nvGrpSpPr>
        <p:grpSpPr>
          <a:xfrm>
            <a:off x="5648524" y="256996"/>
            <a:ext cx="4875762" cy="6361825"/>
            <a:chOff x="-64660" y="0"/>
            <a:chExt cx="5455099" cy="7562214"/>
          </a:xfrm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17FB2A6B-4F4E-1A04-F2E7-293F3F6DE802}"/>
                </a:ext>
              </a:extLst>
            </p:cNvPr>
            <p:cNvGrpSpPr/>
            <p:nvPr/>
          </p:nvGrpSpPr>
          <p:grpSpPr>
            <a:xfrm>
              <a:off x="0" y="0"/>
              <a:ext cx="5390439" cy="7562214"/>
              <a:chOff x="0" y="0"/>
              <a:chExt cx="5390439" cy="7562966"/>
            </a:xfrm>
          </p:grpSpPr>
          <p:grpSp>
            <p:nvGrpSpPr>
              <p:cNvPr id="161" name="Grupo 160">
                <a:extLst>
                  <a:ext uri="{FF2B5EF4-FFF2-40B4-BE49-F238E27FC236}">
                    <a16:creationId xmlns:a16="http://schemas.microsoft.com/office/drawing/2014/main" id="{1FCC1FE3-0B34-3109-CE9D-62E22B09A117}"/>
                  </a:ext>
                </a:extLst>
              </p:cNvPr>
              <p:cNvGrpSpPr/>
              <p:nvPr/>
            </p:nvGrpSpPr>
            <p:grpSpPr>
              <a:xfrm>
                <a:off x="0" y="0"/>
                <a:ext cx="5390439" cy="7562966"/>
                <a:chOff x="0" y="0"/>
                <a:chExt cx="5390439" cy="7562966"/>
              </a:xfrm>
            </p:grpSpPr>
            <p:sp>
              <p:nvSpPr>
                <p:cNvPr id="164" name="Cuadro de texto 2">
                  <a:extLst>
                    <a:ext uri="{FF2B5EF4-FFF2-40B4-BE49-F238E27FC236}">
                      <a16:creationId xmlns:a16="http://schemas.microsoft.com/office/drawing/2014/main" id="{53E746C1-9DB0-3438-A7F1-DE2ACA7F5060}"/>
                    </a:ext>
                  </a:extLst>
                </p:cNvPr>
                <p:cNvSpPr txBox="1"/>
                <p:nvPr/>
              </p:nvSpPr>
              <p:spPr>
                <a:xfrm>
                  <a:off x="2381250" y="1771624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Sí</a:t>
                  </a:r>
                </a:p>
              </p:txBody>
            </p: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78A02A08-1878-9BA0-BCAE-386ECDC1C491}"/>
                    </a:ext>
                  </a:extLst>
                </p:cNvPr>
                <p:cNvCxnSpPr>
                  <a:stCxn id="199" idx="2"/>
                </p:cNvCxnSpPr>
                <p:nvPr/>
              </p:nvCxnSpPr>
              <p:spPr>
                <a:xfrm>
                  <a:off x="2734227" y="1752562"/>
                  <a:ext cx="8786" cy="2724162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Cuadro de texto 2">
                  <a:extLst>
                    <a:ext uri="{FF2B5EF4-FFF2-40B4-BE49-F238E27FC236}">
                      <a16:creationId xmlns:a16="http://schemas.microsoft.com/office/drawing/2014/main" id="{40138459-6975-3267-FE48-A2D53FE866E9}"/>
                    </a:ext>
                  </a:extLst>
                </p:cNvPr>
                <p:cNvSpPr txBox="1"/>
                <p:nvPr/>
              </p:nvSpPr>
              <p:spPr>
                <a:xfrm>
                  <a:off x="3448050" y="1085802"/>
                  <a:ext cx="453081" cy="367018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No</a:t>
                  </a:r>
                </a:p>
              </p:txBody>
            </p:sp>
            <p:grpSp>
              <p:nvGrpSpPr>
                <p:cNvPr id="167" name="Grupo 166">
                  <a:extLst>
                    <a:ext uri="{FF2B5EF4-FFF2-40B4-BE49-F238E27FC236}">
                      <a16:creationId xmlns:a16="http://schemas.microsoft.com/office/drawing/2014/main" id="{855664D0-9168-A65D-C227-D7A06090196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390439" cy="7562966"/>
                  <a:chOff x="0" y="0"/>
                  <a:chExt cx="5390439" cy="7562966"/>
                </a:xfrm>
              </p:grpSpPr>
              <p:sp>
                <p:nvSpPr>
                  <p:cNvPr id="168" name="Cuadro de texto 2">
                    <a:extLst>
                      <a:ext uri="{FF2B5EF4-FFF2-40B4-BE49-F238E27FC236}">
                        <a16:creationId xmlns:a16="http://schemas.microsoft.com/office/drawing/2014/main" id="{F2A0DAD2-2CA6-4F0E-2287-EB365FF9F8C1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450" y="4719203"/>
                    <a:ext cx="1409700" cy="53859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Modificación del vector de aprendizaje</a:t>
                    </a:r>
                    <a:endParaRPr lang="es-ES" sz="10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69" name="Grupo 168">
                    <a:extLst>
                      <a:ext uri="{FF2B5EF4-FFF2-40B4-BE49-F238E27FC236}">
                        <a16:creationId xmlns:a16="http://schemas.microsoft.com/office/drawing/2014/main" id="{ACF193A8-D8BA-09B3-0F6A-6E2FCD019EB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90439" cy="7562966"/>
                    <a:chOff x="0" y="0"/>
                    <a:chExt cx="5390439" cy="7562966"/>
                  </a:xfrm>
                </p:grpSpPr>
                <p:grpSp>
                  <p:nvGrpSpPr>
                    <p:cNvPr id="188" name="Grupo 187">
                      <a:extLst>
                        <a:ext uri="{FF2B5EF4-FFF2-40B4-BE49-F238E27FC236}">
                          <a16:creationId xmlns:a16="http://schemas.microsoft.com/office/drawing/2014/main" id="{2A0A9A46-2D4F-57E0-CC20-8FE12D43E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3443633" cy="7562966"/>
                      <a:chOff x="0" y="0"/>
                      <a:chExt cx="3443633" cy="7562966"/>
                    </a:xfrm>
                  </p:grpSpPr>
                  <p:grpSp>
                    <p:nvGrpSpPr>
                      <p:cNvPr id="194" name="Grupo 193">
                        <a:extLst>
                          <a:ext uri="{FF2B5EF4-FFF2-40B4-BE49-F238E27FC236}">
                            <a16:creationId xmlns:a16="http://schemas.microsoft.com/office/drawing/2014/main" id="{478DBF1D-21DD-A321-ECC9-D05E9F9EF0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04950" cy="7315173"/>
                        <a:chOff x="0" y="0"/>
                        <a:chExt cx="1504950" cy="7315173"/>
                      </a:xfrm>
                    </p:grpSpPr>
                    <p:sp>
                      <p:nvSpPr>
                        <p:cNvPr id="201" name="Elipse 200">
                          <a:extLst>
                            <a:ext uri="{FF2B5EF4-FFF2-40B4-BE49-F238E27FC236}">
                              <a16:creationId xmlns:a16="http://schemas.microsoft.com/office/drawing/2014/main" id="{E5A243B3-B071-E5E0-E870-206D74C9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1504950" cy="742950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p:txBody>
                    </p:sp>
                    <p:grpSp>
                      <p:nvGrpSpPr>
                        <p:cNvPr id="202" name="Grupo 201">
                          <a:extLst>
                            <a:ext uri="{FF2B5EF4-FFF2-40B4-BE49-F238E27FC236}">
                              <a16:creationId xmlns:a16="http://schemas.microsoft.com/office/drawing/2014/main" id="{8AD91F6E-77DE-DB84-6D3D-4BFAEB15A8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734331"/>
                          <a:ext cx="1409700" cy="942118"/>
                          <a:chOff x="0" y="58056"/>
                          <a:chExt cx="1409700" cy="942118"/>
                        </a:xfrm>
                      </p:grpSpPr>
                      <p:cxnSp>
                        <p:nvCxnSpPr>
                          <p:cNvPr id="218" name="Conector recto de flecha 217">
                            <a:extLst>
                              <a:ext uri="{FF2B5EF4-FFF2-40B4-BE49-F238E27FC236}">
                                <a16:creationId xmlns:a16="http://schemas.microsoft.com/office/drawing/2014/main" id="{0BEBA989-867F-6C83-928D-97BD875A380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5805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19" name="Rectángulo 218">
                            <a:extLst>
                              <a:ext uri="{FF2B5EF4-FFF2-40B4-BE49-F238E27FC236}">
                                <a16:creationId xmlns:a16="http://schemas.microsoft.com/office/drawing/2014/main" id="{1DC72413-B2DC-8228-52BF-39E88E5828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2949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</p:grpSp>
                    <p:grpSp>
                      <p:nvGrpSpPr>
                        <p:cNvPr id="203" name="Grupo 202">
                          <a:extLst>
                            <a:ext uri="{FF2B5EF4-FFF2-40B4-BE49-F238E27FC236}">
                              <a16:creationId xmlns:a16="http://schemas.microsoft.com/office/drawing/2014/main" id="{12657366-431E-61EA-A019-8C61BDB766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1678036"/>
                          <a:ext cx="1409700" cy="941388"/>
                          <a:chOff x="0" y="68311"/>
                          <a:chExt cx="1409700" cy="941388"/>
                        </a:xfrm>
                      </p:grpSpPr>
                      <p:sp>
                        <p:nvSpPr>
                          <p:cNvPr id="216" name="Rectángulo 215">
                            <a:extLst>
                              <a:ext uri="{FF2B5EF4-FFF2-40B4-BE49-F238E27FC236}">
                                <a16:creationId xmlns:a16="http://schemas.microsoft.com/office/drawing/2014/main" id="{70C4D6DB-FD6D-F948-A532-9BD95386369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4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7" name="Conector recto de flecha 216">
                            <a:extLst>
                              <a:ext uri="{FF2B5EF4-FFF2-40B4-BE49-F238E27FC236}">
                                <a16:creationId xmlns:a16="http://schemas.microsoft.com/office/drawing/2014/main" id="{1156909A-B1D5-9743-1878-CB477096CAC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0" y="68311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4" name="Grupo 203">
                          <a:extLst>
                            <a:ext uri="{FF2B5EF4-FFF2-40B4-BE49-F238E27FC236}">
                              <a16:creationId xmlns:a16="http://schemas.microsoft.com/office/drawing/2014/main" id="{3D324D9F-CEA2-C313-36E1-1650826E6F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2619424"/>
                          <a:ext cx="1409700" cy="942976"/>
                          <a:chOff x="0" y="66724"/>
                          <a:chExt cx="1409700" cy="942976"/>
                        </a:xfrm>
                      </p:grpSpPr>
                      <p:sp>
                        <p:nvSpPr>
                          <p:cNvPr id="214" name="Rectángulo 213">
                            <a:extLst>
                              <a:ext uri="{FF2B5EF4-FFF2-40B4-BE49-F238E27FC236}">
                                <a16:creationId xmlns:a16="http://schemas.microsoft.com/office/drawing/2014/main" id="{3EF9CAC6-BD3D-8030-7660-A7C30E0265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52475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5" name="Conector recto de flecha 214">
                            <a:extLst>
                              <a:ext uri="{FF2B5EF4-FFF2-40B4-BE49-F238E27FC236}">
                                <a16:creationId xmlns:a16="http://schemas.microsoft.com/office/drawing/2014/main" id="{4149650E-EF23-B0FC-9793-BFB3DFD79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2" y="66724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5" name="Grupo 204">
                          <a:extLst>
                            <a:ext uri="{FF2B5EF4-FFF2-40B4-BE49-F238E27FC236}">
                              <a16:creationId xmlns:a16="http://schemas.microsoft.com/office/drawing/2014/main" id="{EBFD1B7C-DEBF-8F2D-BC27-D8775954A38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7625" y="3562400"/>
                          <a:ext cx="1409700" cy="939878"/>
                          <a:chOff x="0" y="66725"/>
                          <a:chExt cx="1409700" cy="939878"/>
                        </a:xfrm>
                      </p:grpSpPr>
                      <p:sp>
                        <p:nvSpPr>
                          <p:cNvPr id="212" name="Rectángulo 211">
                            <a:extLst>
                              <a:ext uri="{FF2B5EF4-FFF2-40B4-BE49-F238E27FC236}">
                                <a16:creationId xmlns:a16="http://schemas.microsoft.com/office/drawing/2014/main" id="{2FD0C630-C083-7AEC-C510-688A86246E6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349378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3" name="Conector recto de flecha 212">
                            <a:extLst>
                              <a:ext uri="{FF2B5EF4-FFF2-40B4-BE49-F238E27FC236}">
                                <a16:creationId xmlns:a16="http://schemas.microsoft.com/office/drawing/2014/main" id="{FF8EAF8E-7054-8950-0441-194C461A682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4851" y="6672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6" name="Grupo 205">
                          <a:extLst>
                            <a:ext uri="{FF2B5EF4-FFF2-40B4-BE49-F238E27FC236}">
                              <a16:creationId xmlns:a16="http://schemas.microsoft.com/office/drawing/2014/main" id="{25EF1D90-4177-72DC-B34D-47DC5A5302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4498001"/>
                          <a:ext cx="1409700" cy="1878669"/>
                          <a:chOff x="7843" y="68876"/>
                          <a:chExt cx="1409700" cy="1878669"/>
                        </a:xfrm>
                      </p:grpSpPr>
                      <p:sp>
                        <p:nvSpPr>
                          <p:cNvPr id="210" name="Rectángulo 209">
                            <a:extLst>
                              <a:ext uri="{FF2B5EF4-FFF2-40B4-BE49-F238E27FC236}">
                                <a16:creationId xmlns:a16="http://schemas.microsoft.com/office/drawing/2014/main" id="{9943AADC-0DB5-5CF0-B052-69469D5862D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0319"/>
                            <a:ext cx="1409700" cy="657226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11" name="Conector recto de flecha 210">
                            <a:extLst>
                              <a:ext uri="{FF2B5EF4-FFF2-40B4-BE49-F238E27FC236}">
                                <a16:creationId xmlns:a16="http://schemas.microsoft.com/office/drawing/2014/main" id="{E379CE84-FEDB-A62A-93C1-7D02AA74E6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02181" y="68876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207" name="Grupo 206">
                          <a:extLst>
                            <a:ext uri="{FF2B5EF4-FFF2-40B4-BE49-F238E27FC236}">
                              <a16:creationId xmlns:a16="http://schemas.microsoft.com/office/drawing/2014/main" id="{49D88154-4B79-8C8D-D1D0-F0E75956A6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468" y="6376666"/>
                          <a:ext cx="1409700" cy="938507"/>
                          <a:chOff x="7843" y="1014095"/>
                          <a:chExt cx="1409700" cy="938510"/>
                        </a:xfrm>
                      </p:grpSpPr>
                      <p:sp>
                        <p:nvSpPr>
                          <p:cNvPr id="208" name="Rectángulo 207">
                            <a:extLst>
                              <a:ext uri="{FF2B5EF4-FFF2-40B4-BE49-F238E27FC236}">
                                <a16:creationId xmlns:a16="http://schemas.microsoft.com/office/drawing/2014/main" id="{8BD71DD4-6C8B-25C8-3927-2687835973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843" y="1295380"/>
                            <a:ext cx="1409700" cy="65722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 sz="1000"/>
                          </a:p>
                        </p:txBody>
                      </p:sp>
                      <p:cxnSp>
                        <p:nvCxnSpPr>
                          <p:cNvPr id="209" name="Conector recto de flecha 208">
                            <a:extLst>
                              <a:ext uri="{FF2B5EF4-FFF2-40B4-BE49-F238E27FC236}">
                                <a16:creationId xmlns:a16="http://schemas.microsoft.com/office/drawing/2014/main" id="{85C7670C-A532-613F-3752-BDF18056BE3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11010" y="1014095"/>
                            <a:ext cx="0" cy="276225"/>
                          </a:xfrm>
                          <a:prstGeom prst="straightConnector1">
                            <a:avLst/>
                          </a:prstGeom>
                          <a:ln w="12700">
                            <a:solidFill>
                              <a:schemeClr val="tx2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195" name="Grupo 194">
                        <a:extLst>
                          <a:ext uri="{FF2B5EF4-FFF2-40B4-BE49-F238E27FC236}">
                            <a16:creationId xmlns:a16="http://schemas.microsoft.com/office/drawing/2014/main" id="{C79E6117-C2D8-ADC8-E51A-C4187DA486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33933" y="1076287"/>
                        <a:ext cx="1409700" cy="676275"/>
                        <a:chOff x="5108" y="761962"/>
                        <a:chExt cx="1409700" cy="676275"/>
                      </a:xfrm>
                    </p:grpSpPr>
                    <p:sp>
                      <p:nvSpPr>
                        <p:cNvPr id="199" name="Diagrama de flujo: decisión 198">
                          <a:extLst>
                            <a:ext uri="{FF2B5EF4-FFF2-40B4-BE49-F238E27FC236}">
                              <a16:creationId xmlns:a16="http://schemas.microsoft.com/office/drawing/2014/main" id="{B3CD85B7-8878-5887-6009-F24CE9AE80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4456" y="761962"/>
                          <a:ext cx="1362075" cy="676275"/>
                        </a:xfrm>
                        <a:prstGeom prst="flowChartDecision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200" name="Cuadro de texto 2">
                          <a:extLst>
                            <a:ext uri="{FF2B5EF4-FFF2-40B4-BE49-F238E27FC236}">
                              <a16:creationId xmlns:a16="http://schemas.microsoft.com/office/drawing/2014/main" id="{58DEE7AD-5670-36AB-E7D8-2290786721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8" y="946883"/>
                          <a:ext cx="1409700" cy="466724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9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¿Primera iteración?</a:t>
                          </a:r>
                          <a:endParaRPr lang="es-ES" sz="9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6" name="Conector recto 195">
                        <a:extLst>
                          <a:ext uri="{FF2B5EF4-FFF2-40B4-BE49-F238E27FC236}">
                            <a16:creationId xmlns:a16="http://schemas.microsoft.com/office/drawing/2014/main" id="{9BBBE8B0-835E-29BC-A4F9-ACE33F99CE25}"/>
                          </a:ext>
                        </a:extLst>
                      </p:cNvPr>
                      <p:cNvCxnSpPr>
                        <a:stCxn id="208" idx="2"/>
                      </p:cNvCxnSpPr>
                      <p:nvPr/>
                    </p:nvCxnSpPr>
                    <p:spPr>
                      <a:xfrm>
                        <a:off x="760297" y="7315130"/>
                        <a:ext cx="1355" cy="247836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Conector recto 196">
                        <a:extLst>
                          <a:ext uri="{FF2B5EF4-FFF2-40B4-BE49-F238E27FC236}">
                            <a16:creationId xmlns:a16="http://schemas.microsoft.com/office/drawing/2014/main" id="{FC6273B7-D381-EDAE-0F45-5B245353AC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61652" y="7562734"/>
                        <a:ext cx="1079953" cy="0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Conector recto 197">
                        <a:extLst>
                          <a:ext uri="{FF2B5EF4-FFF2-40B4-BE49-F238E27FC236}">
                            <a16:creationId xmlns:a16="http://schemas.microsoft.com/office/drawing/2014/main" id="{CB6FD2CA-5592-4B31-4C41-2863938DFC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841605" y="728969"/>
                        <a:ext cx="0" cy="6833765"/>
                      </a:xfrm>
                      <a:prstGeom prst="line">
                        <a:avLst/>
                      </a:prstGeom>
                      <a:ln w="12700">
                        <a:solidFill>
                          <a:schemeClr val="tx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9" name="Grupo 188">
                      <a:extLst>
                        <a:ext uri="{FF2B5EF4-FFF2-40B4-BE49-F238E27FC236}">
                          <a16:creationId xmlns:a16="http://schemas.microsoft.com/office/drawing/2014/main" id="{62892387-57C2-CB60-AC06-4A10066F57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19475" y="1064640"/>
                      <a:ext cx="1970964" cy="657225"/>
                      <a:chOff x="0" y="740790"/>
                      <a:chExt cx="1970964" cy="657225"/>
                    </a:xfrm>
                  </p:grpSpPr>
                  <p:grpSp>
                    <p:nvGrpSpPr>
                      <p:cNvPr id="190" name="Grupo 189">
                        <a:extLst>
                          <a:ext uri="{FF2B5EF4-FFF2-40B4-BE49-F238E27FC236}">
                            <a16:creationId xmlns:a16="http://schemas.microsoft.com/office/drawing/2014/main" id="{DD2288F0-8B0C-E361-7066-EB00752AB7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2450" y="740790"/>
                        <a:ext cx="1418514" cy="657225"/>
                        <a:chOff x="477" y="740790"/>
                        <a:chExt cx="1418514" cy="657225"/>
                      </a:xfrm>
                    </p:grpSpPr>
                    <p:sp>
                      <p:nvSpPr>
                        <p:cNvPr id="192" name="Rectángulo 191">
                          <a:extLst>
                            <a:ext uri="{FF2B5EF4-FFF2-40B4-BE49-F238E27FC236}">
                              <a16:creationId xmlns:a16="http://schemas.microsoft.com/office/drawing/2014/main" id="{556B7789-4426-4925-C3FF-DCE435A21A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7" y="740790"/>
                          <a:ext cx="1409700" cy="657225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sp>
                      <p:nvSpPr>
                        <p:cNvPr id="193" name="Cuadro de texto 2">
                          <a:extLst>
                            <a:ext uri="{FF2B5EF4-FFF2-40B4-BE49-F238E27FC236}">
                              <a16:creationId xmlns:a16="http://schemas.microsoft.com/office/drawing/2014/main" id="{B5681092-5660-6D19-2BB9-12D5CBE9783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291" y="926366"/>
                          <a:ext cx="1409700" cy="390523"/>
                        </a:xfrm>
                        <a:prstGeom prst="rect">
                          <a:avLst/>
                        </a:prstGeom>
                        <a:noFill/>
                        <a:ln w="6350">
                          <a:noFill/>
                        </a:ln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  <a:tabLst>
                              <a:tab pos="5581015" algn="l"/>
                            </a:tabLst>
                          </a:pPr>
                          <a:r>
                            <a:rPr lang="es-ES" sz="1000" spc="-20" dirty="0">
                              <a:solidFill>
                                <a:srgbClr val="FFFFFF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Fase de aprendizaje</a:t>
                          </a:r>
                          <a:endParaRPr lang="es-ES" sz="1000" spc="-20" dirty="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191" name="Conector recto de flecha 190">
                        <a:extLst>
                          <a:ext uri="{FF2B5EF4-FFF2-40B4-BE49-F238E27FC236}">
                            <a16:creationId xmlns:a16="http://schemas.microsoft.com/office/drawing/2014/main" id="{7394E080-DADA-FA97-615E-7DD9192430A4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>
                        <a:off x="275113" y="812522"/>
                        <a:ext cx="1" cy="550227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2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0" name="Grupo 169">
                    <a:extLst>
                      <a:ext uri="{FF2B5EF4-FFF2-40B4-BE49-F238E27FC236}">
                        <a16:creationId xmlns:a16="http://schemas.microsoft.com/office/drawing/2014/main" id="{8C789620-5B09-F1EE-49B9-CD5E4D6E780A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2138642"/>
                    <a:ext cx="1416232" cy="1120051"/>
                    <a:chOff x="1924050" y="586067"/>
                    <a:chExt cx="1416232" cy="1120051"/>
                  </a:xfrm>
                </p:grpSpPr>
                <p:grpSp>
                  <p:nvGrpSpPr>
                    <p:cNvPr id="184" name="Grupo 183">
                      <a:extLst>
                        <a:ext uri="{FF2B5EF4-FFF2-40B4-BE49-F238E27FC236}">
                          <a16:creationId xmlns:a16="http://schemas.microsoft.com/office/drawing/2014/main" id="{B023AB5A-CEC6-ABE4-CFB8-0A9078A45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24050" y="586067"/>
                      <a:ext cx="1416232" cy="657225"/>
                      <a:chOff x="1924050" y="586067"/>
                      <a:chExt cx="1416232" cy="657225"/>
                    </a:xfrm>
                  </p:grpSpPr>
                  <p:sp>
                    <p:nvSpPr>
                      <p:cNvPr id="186" name="Rectángulo 185">
                        <a:extLst>
                          <a:ext uri="{FF2B5EF4-FFF2-40B4-BE49-F238E27FC236}">
                            <a16:creationId xmlns:a16="http://schemas.microsoft.com/office/drawing/2014/main" id="{E5BB2A78-BD3B-C150-786F-A69930B903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24050" y="586067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7" name="Cuadro de texto 2">
                        <a:extLst>
                          <a:ext uri="{FF2B5EF4-FFF2-40B4-BE49-F238E27FC236}">
                            <a16:creationId xmlns:a16="http://schemas.microsoft.com/office/drawing/2014/main" id="{4AD3A201-7F51-71EB-9F33-22A1D2BF6E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30582" y="676395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Obtención del ancho de las parejas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5" name="Conector recto de flecha 184">
                      <a:extLst>
                        <a:ext uri="{FF2B5EF4-FFF2-40B4-BE49-F238E27FC236}">
                          <a16:creationId xmlns:a16="http://schemas.microsoft.com/office/drawing/2014/main" id="{AFEB3EBF-667D-0739-8EC5-335CFC5CB4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17165" y="1261263"/>
                      <a:ext cx="0" cy="444855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1" name="Grupo 170">
                    <a:extLst>
                      <a:ext uri="{FF2B5EF4-FFF2-40B4-BE49-F238E27FC236}">
                        <a16:creationId xmlns:a16="http://schemas.microsoft.com/office/drawing/2014/main" id="{2A923F99-21A6-F17B-DE37-0172E2D194C6}"/>
                      </a:ext>
                    </a:extLst>
                  </p:cNvPr>
                  <p:cNvGrpSpPr/>
                  <p:nvPr/>
                </p:nvGrpSpPr>
                <p:grpSpPr>
                  <a:xfrm>
                    <a:off x="3971925" y="3257524"/>
                    <a:ext cx="1409700" cy="657225"/>
                    <a:chOff x="0" y="761974"/>
                    <a:chExt cx="1409700" cy="657225"/>
                  </a:xfrm>
                </p:grpSpPr>
                <p:sp>
                  <p:nvSpPr>
                    <p:cNvPr id="182" name="Rectángulo 181">
                      <a:extLst>
                        <a:ext uri="{FF2B5EF4-FFF2-40B4-BE49-F238E27FC236}">
                          <a16:creationId xmlns:a16="http://schemas.microsoft.com/office/drawing/2014/main" id="{E4F56F80-29C2-6BCC-92ED-35368BB2D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761974"/>
                      <a:ext cx="1409700" cy="65722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 sz="1000"/>
                    </a:p>
                  </p:txBody>
                </p:sp>
                <p:sp>
                  <p:nvSpPr>
                    <p:cNvPr id="183" name="Cuadro de texto 2">
                      <a:extLst>
                        <a:ext uri="{FF2B5EF4-FFF2-40B4-BE49-F238E27FC236}">
                          <a16:creationId xmlns:a16="http://schemas.microsoft.com/office/drawing/2014/main" id="{2287A205-C576-3C25-4CF8-B4B37E3129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862612"/>
                      <a:ext cx="1409700" cy="485776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000" spc="-20" dirty="0">
                          <a:solidFill>
                            <a:srgbClr val="FFFFFF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Completar bandas a medias</a:t>
                      </a:r>
                      <a:endParaRPr lang="es-ES" sz="10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172" name="Conector recto 171">
                    <a:extLst>
                      <a:ext uri="{FF2B5EF4-FFF2-40B4-BE49-F238E27FC236}">
                        <a16:creationId xmlns:a16="http://schemas.microsoft.com/office/drawing/2014/main" id="{2A330371-D500-5DC7-BBDC-1D04667A635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4218940" y="4361789"/>
                    <a:ext cx="893150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Conector recto 172">
                    <a:extLst>
                      <a:ext uri="{FF2B5EF4-FFF2-40B4-BE49-F238E27FC236}">
                        <a16:creationId xmlns:a16="http://schemas.microsoft.com/office/drawing/2014/main" id="{BDD62055-1889-CC6D-AB87-2D8BB631301E}"/>
                      </a:ext>
                    </a:extLst>
                  </p:cNvPr>
                  <p:cNvCxnSpPr/>
                  <p:nvPr/>
                </p:nvCxnSpPr>
                <p:spPr>
                  <a:xfrm>
                    <a:off x="3714750" y="4800574"/>
                    <a:ext cx="954532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de flecha 173">
                    <a:extLst>
                      <a:ext uri="{FF2B5EF4-FFF2-40B4-BE49-F238E27FC236}">
                        <a16:creationId xmlns:a16="http://schemas.microsoft.com/office/drawing/2014/main" id="{0B042C6B-7E44-3278-6F58-7CA177184657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3605213" y="4665216"/>
                    <a:ext cx="0" cy="27720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5" name="Grupo 174">
                    <a:extLst>
                      <a:ext uri="{FF2B5EF4-FFF2-40B4-BE49-F238E27FC236}">
                        <a16:creationId xmlns:a16="http://schemas.microsoft.com/office/drawing/2014/main" id="{3A91B448-B488-4845-4D00-5D976372A3E8}"/>
                      </a:ext>
                    </a:extLst>
                  </p:cNvPr>
                  <p:cNvGrpSpPr/>
                  <p:nvPr/>
                </p:nvGrpSpPr>
                <p:grpSpPr>
                  <a:xfrm>
                    <a:off x="2057400" y="4486249"/>
                    <a:ext cx="1416232" cy="942991"/>
                    <a:chOff x="0" y="761974"/>
                    <a:chExt cx="1416232" cy="942991"/>
                  </a:xfrm>
                </p:grpSpPr>
                <p:grpSp>
                  <p:nvGrpSpPr>
                    <p:cNvPr id="178" name="Grupo 177">
                      <a:extLst>
                        <a:ext uri="{FF2B5EF4-FFF2-40B4-BE49-F238E27FC236}">
                          <a16:creationId xmlns:a16="http://schemas.microsoft.com/office/drawing/2014/main" id="{CB34E74C-D282-7C1C-435D-4448B4019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761974"/>
                      <a:ext cx="1416232" cy="657225"/>
                      <a:chOff x="0" y="761974"/>
                      <a:chExt cx="1416232" cy="657225"/>
                    </a:xfrm>
                  </p:grpSpPr>
                  <p:sp>
                    <p:nvSpPr>
                      <p:cNvPr id="180" name="Rectángulo 179">
                        <a:extLst>
                          <a:ext uri="{FF2B5EF4-FFF2-40B4-BE49-F238E27FC236}">
                            <a16:creationId xmlns:a16="http://schemas.microsoft.com/office/drawing/2014/main" id="{EDC27DB6-BFC2-AE33-72AB-AAF952089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761974"/>
                        <a:ext cx="1409700" cy="65722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 sz="1000"/>
                      </a:p>
                    </p:txBody>
                  </p:sp>
                  <p:sp>
                    <p:nvSpPr>
                      <p:cNvPr id="181" name="Cuadro de texto 2">
                        <a:extLst>
                          <a:ext uri="{FF2B5EF4-FFF2-40B4-BE49-F238E27FC236}">
                            <a16:creationId xmlns:a16="http://schemas.microsoft.com/office/drawing/2014/main" id="{75C41684-F5BF-C67A-1066-2A0159DE3C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2" y="852302"/>
                        <a:ext cx="1409700" cy="49456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Relleno con bandas artificiales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79" name="Conector recto de flecha 178">
                      <a:extLst>
                        <a:ext uri="{FF2B5EF4-FFF2-40B4-BE49-F238E27FC236}">
                          <a16:creationId xmlns:a16="http://schemas.microsoft.com/office/drawing/2014/main" id="{37C23EA2-48A6-73A0-7560-8D2B434B97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85706" y="1428742"/>
                      <a:ext cx="0" cy="276223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6" name="Elipse 175">
                    <a:extLst>
                      <a:ext uri="{FF2B5EF4-FFF2-40B4-BE49-F238E27FC236}">
                        <a16:creationId xmlns:a16="http://schemas.microsoft.com/office/drawing/2014/main" id="{A85B5E86-2785-1154-DDA3-CEC61A295CE9}"/>
                      </a:ext>
                    </a:extLst>
                  </p:cNvPr>
                  <p:cNvSpPr/>
                  <p:nvPr/>
                </p:nvSpPr>
                <p:spPr>
                  <a:xfrm>
                    <a:off x="2000296" y="5429239"/>
                    <a:ext cx="1504906" cy="74295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sp>
                <p:nvSpPr>
                  <p:cNvPr id="177" name="Cuadro de texto 2">
                    <a:extLst>
                      <a:ext uri="{FF2B5EF4-FFF2-40B4-BE49-F238E27FC236}">
                        <a16:creationId xmlns:a16="http://schemas.microsoft.com/office/drawing/2014/main" id="{66F3ECA8-C28B-EC79-BD86-70EC5654AD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55647" y="5651679"/>
                    <a:ext cx="1237615" cy="390525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Fin del algoritmo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62" name="Rectángulo 161">
                <a:extLst>
                  <a:ext uri="{FF2B5EF4-FFF2-40B4-BE49-F238E27FC236}">
                    <a16:creationId xmlns:a16="http://schemas.microsoft.com/office/drawing/2014/main" id="{91482391-4F6F-CFEC-7DC3-269DAAD7947F}"/>
                  </a:ext>
                </a:extLst>
              </p:cNvPr>
              <p:cNvSpPr/>
              <p:nvPr/>
            </p:nvSpPr>
            <p:spPr>
              <a:xfrm>
                <a:off x="47625" y="4781550"/>
                <a:ext cx="1409700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63" name="Conector recto de flecha 162">
                <a:extLst>
                  <a:ext uri="{FF2B5EF4-FFF2-40B4-BE49-F238E27FC236}">
                    <a16:creationId xmlns:a16="http://schemas.microsoft.com/office/drawing/2014/main" id="{13C6A2A7-3D66-E0BF-C68A-7CA99709A688}"/>
                  </a:ext>
                </a:extLst>
              </p:cNvPr>
              <p:cNvCxnSpPr/>
              <p:nvPr/>
            </p:nvCxnSpPr>
            <p:spPr>
              <a:xfrm>
                <a:off x="752475" y="5429250"/>
                <a:ext cx="0" cy="27559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ectángulo 142">
              <a:extLst>
                <a:ext uri="{FF2B5EF4-FFF2-40B4-BE49-F238E27FC236}">
                  <a16:creationId xmlns:a16="http://schemas.microsoft.com/office/drawing/2014/main" id="{E767C7FE-177E-B28C-6764-361C3E47E7B9}"/>
                </a:ext>
              </a:extLst>
            </p:cNvPr>
            <p:cNvSpPr/>
            <p:nvPr/>
          </p:nvSpPr>
          <p:spPr>
            <a:xfrm>
              <a:off x="2047875" y="85725"/>
              <a:ext cx="1409700" cy="656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000"/>
            </a:p>
          </p:txBody>
        </p:sp>
        <p:sp>
          <p:nvSpPr>
            <p:cNvPr id="144" name="Cuadro de texto 2">
              <a:extLst>
                <a:ext uri="{FF2B5EF4-FFF2-40B4-BE49-F238E27FC236}">
                  <a16:creationId xmlns:a16="http://schemas.microsoft.com/office/drawing/2014/main" id="{7F3C9C66-BC88-FA32-E8AB-85CCE508AF27}"/>
                </a:ext>
              </a:extLst>
            </p:cNvPr>
            <p:cNvSpPr txBox="1"/>
            <p:nvPr/>
          </p:nvSpPr>
          <p:spPr>
            <a:xfrm>
              <a:off x="2057400" y="93585"/>
              <a:ext cx="1409700" cy="5524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Eliminación de bandas en zona de productos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6" name="Conector: angular 145">
              <a:extLst>
                <a:ext uri="{FF2B5EF4-FFF2-40B4-BE49-F238E27FC236}">
                  <a16:creationId xmlns:a16="http://schemas.microsoft.com/office/drawing/2014/main" id="{BDE9F403-2512-99CC-135C-E5777C192FD3}"/>
                </a:ext>
              </a:extLst>
            </p:cNvPr>
            <p:cNvCxnSpPr/>
            <p:nvPr/>
          </p:nvCxnSpPr>
          <p:spPr>
            <a:xfrm flipV="1">
              <a:off x="1841605" y="418529"/>
              <a:ext cx="196744" cy="323785"/>
            </a:xfrm>
            <a:prstGeom prst="bentConnector3">
              <a:avLst>
                <a:gd name="adj1" fmla="val 0"/>
              </a:avLst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de flecha 147">
              <a:extLst>
                <a:ext uri="{FF2B5EF4-FFF2-40B4-BE49-F238E27FC236}">
                  <a16:creationId xmlns:a16="http://schemas.microsoft.com/office/drawing/2014/main" id="{5FD66EEA-9733-D6D7-C616-1FA556BEBDCB}"/>
                </a:ext>
              </a:extLst>
            </p:cNvPr>
            <p:cNvCxnSpPr/>
            <p:nvPr/>
          </p:nvCxnSpPr>
          <p:spPr>
            <a:xfrm flipH="1">
              <a:off x="2743200" y="752475"/>
              <a:ext cx="287" cy="31232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 de texto 2">
              <a:extLst>
                <a:ext uri="{FF2B5EF4-FFF2-40B4-BE49-F238E27FC236}">
                  <a16:creationId xmlns:a16="http://schemas.microsoft.com/office/drawing/2014/main" id="{211BCAE3-7948-B6AF-3D80-AA29CA3DEB30}"/>
                </a:ext>
              </a:extLst>
            </p:cNvPr>
            <p:cNvSpPr txBox="1"/>
            <p:nvPr/>
          </p:nvSpPr>
          <p:spPr>
            <a:xfrm>
              <a:off x="85725" y="6781400"/>
              <a:ext cx="1409700" cy="57884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Emparejamiento de líneas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Cuadro de texto 2">
              <a:extLst>
                <a:ext uri="{FF2B5EF4-FFF2-40B4-BE49-F238E27FC236}">
                  <a16:creationId xmlns:a16="http://schemas.microsoft.com/office/drawing/2014/main" id="{D3C72E28-BD8E-D71D-23DE-7AB23FEF75C9}"/>
                </a:ext>
              </a:extLst>
            </p:cNvPr>
            <p:cNvSpPr txBox="1"/>
            <p:nvPr/>
          </p:nvSpPr>
          <p:spPr>
            <a:xfrm>
              <a:off x="57150" y="5806120"/>
              <a:ext cx="1409700" cy="50355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Ordenamiento de  las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Cuadro de texto 2">
              <a:extLst>
                <a:ext uri="{FF2B5EF4-FFF2-40B4-BE49-F238E27FC236}">
                  <a16:creationId xmlns:a16="http://schemas.microsoft.com/office/drawing/2014/main" id="{5B131E9F-AB12-0BC1-81FD-A55565059D2D}"/>
                </a:ext>
              </a:extLst>
            </p:cNvPr>
            <p:cNvSpPr txBox="1"/>
            <p:nvPr/>
          </p:nvSpPr>
          <p:spPr>
            <a:xfrm>
              <a:off x="57150" y="4878465"/>
              <a:ext cx="1409700" cy="5047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Selección de líneas definitivas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Cuadro de texto 2">
              <a:extLst>
                <a:ext uri="{FF2B5EF4-FFF2-40B4-BE49-F238E27FC236}">
                  <a16:creationId xmlns:a16="http://schemas.microsoft.com/office/drawing/2014/main" id="{973C12B5-063F-07F8-99E9-48AFF1AC423E}"/>
                </a:ext>
              </a:extLst>
            </p:cNvPr>
            <p:cNvSpPr txBox="1"/>
            <p:nvPr/>
          </p:nvSpPr>
          <p:spPr>
            <a:xfrm>
              <a:off x="-64660" y="3847781"/>
              <a:ext cx="1647768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Búsqueda de líneas horizontales por transformada de Hough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adro de texto 2">
              <a:extLst>
                <a:ext uri="{FF2B5EF4-FFF2-40B4-BE49-F238E27FC236}">
                  <a16:creationId xmlns:a16="http://schemas.microsoft.com/office/drawing/2014/main" id="{77514933-71DA-6C85-78EF-6A8E3EBA4D6A}"/>
                </a:ext>
              </a:extLst>
            </p:cNvPr>
            <p:cNvSpPr txBox="1"/>
            <p:nvPr/>
          </p:nvSpPr>
          <p:spPr>
            <a:xfrm>
              <a:off x="57150" y="2988785"/>
              <a:ext cx="1409699" cy="514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División de la imagen en franjas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adro de texto 2">
              <a:extLst>
                <a:ext uri="{FF2B5EF4-FFF2-40B4-BE49-F238E27FC236}">
                  <a16:creationId xmlns:a16="http://schemas.microsoft.com/office/drawing/2014/main" id="{F0ECB065-5FA6-06C8-AFDA-7756530F1271}"/>
                </a:ext>
              </a:extLst>
            </p:cNvPr>
            <p:cNvSpPr txBox="1"/>
            <p:nvPr/>
          </p:nvSpPr>
          <p:spPr>
            <a:xfrm>
              <a:off x="57150" y="1950560"/>
              <a:ext cx="1409699" cy="65716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Configuración de los parámetros según el número de bandas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Cuadro de texto 2">
              <a:extLst>
                <a:ext uri="{FF2B5EF4-FFF2-40B4-BE49-F238E27FC236}">
                  <a16:creationId xmlns:a16="http://schemas.microsoft.com/office/drawing/2014/main" id="{B96780B0-C59E-CA0F-F2F6-436B036399BB}"/>
                </a:ext>
              </a:extLst>
            </p:cNvPr>
            <p:cNvSpPr txBox="1"/>
            <p:nvPr/>
          </p:nvSpPr>
          <p:spPr>
            <a:xfrm>
              <a:off x="-1028" y="1113558"/>
              <a:ext cx="1505978" cy="5068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Lectura del número de bandas a identificar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Cuadro de texto 2">
              <a:extLst>
                <a:ext uri="{FF2B5EF4-FFF2-40B4-BE49-F238E27FC236}">
                  <a16:creationId xmlns:a16="http://schemas.microsoft.com/office/drawing/2014/main" id="{FEBFB053-8C10-FAB2-20E0-A63EE711AC0E}"/>
                </a:ext>
              </a:extLst>
            </p:cNvPr>
            <p:cNvSpPr txBox="1"/>
            <p:nvPr/>
          </p:nvSpPr>
          <p:spPr>
            <a:xfrm>
              <a:off x="47625" y="149891"/>
              <a:ext cx="1419225" cy="59555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000" spc="-20" dirty="0">
                  <a:solidFill>
                    <a:srgbClr val="FFFFFF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Comienzo del algoritmo </a:t>
              </a:r>
              <a:endParaRPr lang="es-ES" sz="10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D6A28B3B-DDAF-9656-0C41-658F5274B231}"/>
                </a:ext>
              </a:extLst>
            </p:cNvPr>
            <p:cNvCxnSpPr/>
            <p:nvPr/>
          </p:nvCxnSpPr>
          <p:spPr>
            <a:xfrm flipH="1">
              <a:off x="4667250" y="1724025"/>
              <a:ext cx="2210" cy="41440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F19BAB26-98F8-33E1-DA60-333DDD5B218C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5585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52D0-0501-BC01-B087-30C5FB3A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Lectura del número de bandas a identificar</a:t>
            </a:r>
          </a:p>
        </p:txBody>
      </p:sp>
      <p:pic>
        <p:nvPicPr>
          <p:cNvPr id="6" name="Gráfico 5" descr="Teclado contorno">
            <a:extLst>
              <a:ext uri="{FF2B5EF4-FFF2-40B4-BE49-F238E27FC236}">
                <a16:creationId xmlns:a16="http://schemas.microsoft.com/office/drawing/2014/main" id="{3528CDF6-8539-F9FF-0E59-D14B7976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0204" y="1213626"/>
            <a:ext cx="1274956" cy="1274956"/>
          </a:xfrm>
          <a:prstGeom prst="rect">
            <a:avLst/>
          </a:prstGeom>
        </p:spPr>
      </p:pic>
      <p:pic>
        <p:nvPicPr>
          <p:cNvPr id="9" name="Gráfico 8" descr="Ordenador contorno">
            <a:extLst>
              <a:ext uri="{FF2B5EF4-FFF2-40B4-BE49-F238E27FC236}">
                <a16:creationId xmlns:a16="http://schemas.microsoft.com/office/drawing/2014/main" id="{A800DA5F-F2AC-9F8C-12B5-93E97BF6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04772" y="983166"/>
            <a:ext cx="1930457" cy="173587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B5216BE-3E4F-8F69-53E9-0E51297BFB79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4215160" y="1851104"/>
            <a:ext cx="32896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0650CD7-CF9E-7F47-1A12-3042B327A5C1}"/>
              </a:ext>
            </a:extLst>
          </p:cNvPr>
          <p:cNvSpPr txBox="1"/>
          <p:nvPr/>
        </p:nvSpPr>
        <p:spPr>
          <a:xfrm>
            <a:off x="4493942" y="1388961"/>
            <a:ext cx="337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Número de bandas a identificar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CE1E969-4AF4-9078-D483-180D106C4D94}"/>
              </a:ext>
            </a:extLst>
          </p:cNvPr>
          <p:cNvSpPr txBox="1">
            <a:spLocks/>
          </p:cNvSpPr>
          <p:nvPr/>
        </p:nvSpPr>
        <p:spPr>
          <a:xfrm>
            <a:off x="364273" y="3394082"/>
            <a:ext cx="11463454" cy="83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/>
              <a:t>Configuración de los parámetros según el número de bandas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DF246B1-2BF4-BC33-CF79-E023FBB4F1B8}"/>
              </a:ext>
            </a:extLst>
          </p:cNvPr>
          <p:cNvCxnSpPr>
            <a:cxnSpLocks/>
          </p:cNvCxnSpPr>
          <p:nvPr/>
        </p:nvCxnSpPr>
        <p:spPr>
          <a:xfrm>
            <a:off x="532893" y="3429000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06C6C7A-95C3-65BD-82EF-3855F611EB55}"/>
              </a:ext>
            </a:extLst>
          </p:cNvPr>
          <p:cNvSpPr txBox="1"/>
          <p:nvPr/>
        </p:nvSpPr>
        <p:spPr>
          <a:xfrm>
            <a:off x="1591825" y="4925899"/>
            <a:ext cx="205921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separacion</a:t>
            </a:r>
          </a:p>
          <a:p>
            <a:pPr algn="ctr"/>
            <a:r>
              <a:rPr lang="es-ES" dirty="0"/>
              <a:t>separacion2</a:t>
            </a:r>
          </a:p>
          <a:p>
            <a:pPr algn="ctr"/>
            <a:r>
              <a:rPr lang="es-ES" dirty="0"/>
              <a:t>separacion3</a:t>
            </a:r>
          </a:p>
          <a:p>
            <a:pPr algn="ctr"/>
            <a:r>
              <a:rPr lang="es-ES" dirty="0"/>
              <a:t>distancia_eliminar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99E90E2C-5F58-6764-5D6B-F3C7AC044A02}"/>
              </a:ext>
            </a:extLst>
          </p:cNvPr>
          <p:cNvGrpSpPr/>
          <p:nvPr/>
        </p:nvGrpSpPr>
        <p:grpSpPr>
          <a:xfrm>
            <a:off x="3772989" y="3810198"/>
            <a:ext cx="6310631" cy="3169241"/>
            <a:chOff x="3784005" y="3613667"/>
            <a:chExt cx="6310631" cy="3169241"/>
          </a:xfrm>
        </p:grpSpPr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FADDED58-9359-9524-7463-D65886EA14BE}"/>
                </a:ext>
              </a:extLst>
            </p:cNvPr>
            <p:cNvGrpSpPr/>
            <p:nvPr/>
          </p:nvGrpSpPr>
          <p:grpSpPr>
            <a:xfrm>
              <a:off x="3784005" y="4534866"/>
              <a:ext cx="4698985" cy="1793381"/>
              <a:chOff x="4103492" y="4402662"/>
              <a:chExt cx="4698985" cy="1793381"/>
            </a:xfrm>
          </p:grpSpPr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004497A-1360-B9D6-7083-21D3D60BB896}"/>
                  </a:ext>
                </a:extLst>
              </p:cNvPr>
              <p:cNvSpPr txBox="1"/>
              <p:nvPr/>
            </p:nvSpPr>
            <p:spPr>
              <a:xfrm>
                <a:off x="4103492" y="4987328"/>
                <a:ext cx="3401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¿Número de bandas a identificar?</a:t>
                </a:r>
              </a:p>
            </p:txBody>
          </p:sp>
          <p:cxnSp>
            <p:nvCxnSpPr>
              <p:cNvPr id="50" name="Conector recto de flecha 49">
                <a:extLst>
                  <a:ext uri="{FF2B5EF4-FFF2-40B4-BE49-F238E27FC236}">
                    <a16:creationId xmlns:a16="http://schemas.microsoft.com/office/drawing/2014/main" id="{53F7DF20-4874-FBD2-D7CB-AE2D921582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4772" y="4488724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11FCDD45-77EC-81BD-6094-5ACA8408049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>
                <a:off x="7504772" y="5171994"/>
                <a:ext cx="12977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>
                <a:extLst>
                  <a:ext uri="{FF2B5EF4-FFF2-40B4-BE49-F238E27FC236}">
                    <a16:creationId xmlns:a16="http://schemas.microsoft.com/office/drawing/2014/main" id="{C6A6EB6A-FA40-CE2B-C5EF-D2871BA8563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7503918" y="5341956"/>
                <a:ext cx="1209570" cy="4986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735B35F4-0F83-DAEA-4C81-8C3F490AB050}"/>
                  </a:ext>
                </a:extLst>
              </p:cNvPr>
              <p:cNvSpPr txBox="1"/>
              <p:nvPr/>
            </p:nvSpPr>
            <p:spPr>
              <a:xfrm>
                <a:off x="7872762" y="4402662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7CEBDB2-7C23-9A56-D833-C47853B5F936}"/>
                  </a:ext>
                </a:extLst>
              </p:cNvPr>
              <p:cNvSpPr txBox="1"/>
              <p:nvPr/>
            </p:nvSpPr>
            <p:spPr>
              <a:xfrm>
                <a:off x="8060067" y="4864237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88639CBB-F80E-6891-7096-B497CDEE5931}"/>
                  </a:ext>
                </a:extLst>
              </p:cNvPr>
              <p:cNvSpPr txBox="1"/>
              <p:nvPr/>
            </p:nvSpPr>
            <p:spPr>
              <a:xfrm>
                <a:off x="7872761" y="5568759"/>
                <a:ext cx="361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4</a:t>
                </a:r>
              </a:p>
            </p:txBody>
          </p:sp>
        </p:grp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EFEE8B35-A5EF-CBE7-132B-E77ABBEC8399}"/>
                </a:ext>
              </a:extLst>
            </p:cNvPr>
            <p:cNvGrpSpPr/>
            <p:nvPr/>
          </p:nvGrpSpPr>
          <p:grpSpPr>
            <a:xfrm>
              <a:off x="8311673" y="3613667"/>
              <a:ext cx="1625060" cy="1470824"/>
              <a:chOff x="9435228" y="3769113"/>
              <a:chExt cx="1625060" cy="1470824"/>
            </a:xfrm>
          </p:grpSpPr>
          <p:pic>
            <p:nvPicPr>
              <p:cNvPr id="62" name="Gráfico 61" descr="Nube contorno">
                <a:extLst>
                  <a:ext uri="{FF2B5EF4-FFF2-40B4-BE49-F238E27FC236}">
                    <a16:creationId xmlns:a16="http://schemas.microsoft.com/office/drawing/2014/main" id="{59AC5A89-BC8F-CB8F-4A2D-C5629025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9F7B04F9-8AB3-2270-EBB5-236A6DECCE3B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A</a:t>
                </a:r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0DE4AB2A-7565-D5E0-AF27-BE8566DA6360}"/>
                </a:ext>
              </a:extLst>
            </p:cNvPr>
            <p:cNvGrpSpPr/>
            <p:nvPr/>
          </p:nvGrpSpPr>
          <p:grpSpPr>
            <a:xfrm>
              <a:off x="8295573" y="5312084"/>
              <a:ext cx="1625060" cy="1470824"/>
              <a:chOff x="9435228" y="3769113"/>
              <a:chExt cx="1625060" cy="1470824"/>
            </a:xfrm>
          </p:grpSpPr>
          <p:pic>
            <p:nvPicPr>
              <p:cNvPr id="66" name="Gráfico 65" descr="Nube contorno">
                <a:extLst>
                  <a:ext uri="{FF2B5EF4-FFF2-40B4-BE49-F238E27FC236}">
                    <a16:creationId xmlns:a16="http://schemas.microsoft.com/office/drawing/2014/main" id="{EAF01A27-9548-E0A9-787C-8D0E4188F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AEF58A-96F6-CDBA-3DE9-AC8461FE5990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C</a:t>
                </a:r>
              </a:p>
            </p:txBody>
          </p: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67FAA454-5C0B-04EC-BF19-3FEC9F56454B}"/>
                </a:ext>
              </a:extLst>
            </p:cNvPr>
            <p:cNvGrpSpPr/>
            <p:nvPr/>
          </p:nvGrpSpPr>
          <p:grpSpPr>
            <a:xfrm>
              <a:off x="8469576" y="4436581"/>
              <a:ext cx="1625060" cy="1470824"/>
              <a:chOff x="9435228" y="3769113"/>
              <a:chExt cx="1625060" cy="1470824"/>
            </a:xfrm>
          </p:grpSpPr>
          <p:pic>
            <p:nvPicPr>
              <p:cNvPr id="69" name="Gráfico 68" descr="Nube contorno">
                <a:extLst>
                  <a:ext uri="{FF2B5EF4-FFF2-40B4-BE49-F238E27FC236}">
                    <a16:creationId xmlns:a16="http://schemas.microsoft.com/office/drawing/2014/main" id="{4FE868A8-F70A-4FF5-0A6E-F74A7200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35228" y="3769113"/>
                <a:ext cx="1470824" cy="1470824"/>
              </a:xfrm>
              <a:prstGeom prst="rect">
                <a:avLst/>
              </a:prstGeom>
            </p:spPr>
          </p:pic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7ECF82F3-A993-4412-409C-B40B38B01ACE}"/>
                  </a:ext>
                </a:extLst>
              </p:cNvPr>
              <p:cNvSpPr txBox="1"/>
              <p:nvPr/>
            </p:nvSpPr>
            <p:spPr>
              <a:xfrm>
                <a:off x="9618197" y="4440304"/>
                <a:ext cx="144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B</a:t>
                </a:r>
              </a:p>
            </p:txBody>
          </p:sp>
        </p:grpSp>
      </p:grp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BF3A6D-C888-AFA3-864D-E5F6D93B6127}"/>
              </a:ext>
            </a:extLst>
          </p:cNvPr>
          <p:cNvSpPr/>
          <p:nvPr/>
        </p:nvSpPr>
        <p:spPr>
          <a:xfrm>
            <a:off x="0" y="6256750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30801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28044F5-2A43-EC3A-2C65-9A4AA4EA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División de la imagen en franjas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D58EF29-C4BA-B1F9-1054-8D4F28CB6F1F}"/>
              </a:ext>
            </a:extLst>
          </p:cNvPr>
          <p:cNvSpPr/>
          <p:nvPr/>
        </p:nvSpPr>
        <p:spPr>
          <a:xfrm>
            <a:off x="0" y="6273225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8ED0FE-1EBC-AF94-1FBE-E05F291F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775" y="1081915"/>
            <a:ext cx="3449888" cy="25839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6D0727-AE89-5E7D-EE8F-6217AEFC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88" y="2595154"/>
            <a:ext cx="3451846" cy="2589576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12E50-D1DE-36DD-EBE5-4E86ED0F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61" y="4049695"/>
            <a:ext cx="3447716" cy="2586477"/>
          </a:xfrm>
          <a:prstGeom prst="rect">
            <a:avLst/>
          </a:prstGeom>
        </p:spPr>
      </p:pic>
      <p:pic>
        <p:nvPicPr>
          <p:cNvPr id="9" name="Imagen 8" descr="Un mostrador de una tienda de comida&#10;&#10;Descripción generada automáticamente con confianza media">
            <a:extLst>
              <a:ext uri="{FF2B5EF4-FFF2-40B4-BE49-F238E27FC236}">
                <a16:creationId xmlns:a16="http://schemas.microsoft.com/office/drawing/2014/main" id="{591039FB-52D5-1C15-7A8F-4154B27A2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31" y="2373900"/>
            <a:ext cx="3747773" cy="2810830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F7B38991-2EE0-68C5-513B-9B72B918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691" y="3373458"/>
            <a:ext cx="694061" cy="8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5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ES" spc="-2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368EA0-4FD5-8A1B-2CE1-5368E913A2DB}"/>
              </a:ext>
            </a:extLst>
          </p:cNvPr>
          <p:cNvSpPr txBox="1"/>
          <p:nvPr/>
        </p:nvSpPr>
        <p:spPr>
          <a:xfrm>
            <a:off x="6004502" y="2373899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A75738-C607-6949-5C25-49A101459880}"/>
              </a:ext>
            </a:extLst>
          </p:cNvPr>
          <p:cNvSpPr txBox="1"/>
          <p:nvPr/>
        </p:nvSpPr>
        <p:spPr>
          <a:xfrm>
            <a:off x="6004501" y="497360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18B7F5-C2D0-7F75-5BC5-91B173703534}"/>
              </a:ext>
            </a:extLst>
          </p:cNvPr>
          <p:cNvSpPr txBox="1"/>
          <p:nvPr/>
        </p:nvSpPr>
        <p:spPr>
          <a:xfrm>
            <a:off x="9751294" y="2878560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Franja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2A29DA2-02BF-B3B0-78D3-236289B1A2AE}"/>
              </a:ext>
            </a:extLst>
          </p:cNvPr>
          <p:cNvSpPr txBox="1"/>
          <p:nvPr/>
        </p:nvSpPr>
        <p:spPr>
          <a:xfrm>
            <a:off x="596711" y="124319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</p:spTree>
    <p:extLst>
      <p:ext uri="{BB962C8B-B14F-4D97-AF65-F5344CB8AC3E}">
        <p14:creationId xmlns:p14="http://schemas.microsoft.com/office/powerpoint/2010/main" val="172185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(I):</a:t>
            </a:r>
            <a:br>
              <a:rPr lang="es-ES" sz="3600" dirty="0"/>
            </a:br>
            <a:r>
              <a:rPr lang="es-ES" sz="3600" dirty="0"/>
              <a:t>caso para una línea horizontal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5A39255-BEC0-2B3F-16C7-2C57F6F25686}"/>
              </a:ext>
            </a:extLst>
          </p:cNvPr>
          <p:cNvGrpSpPr/>
          <p:nvPr/>
        </p:nvGrpSpPr>
        <p:grpSpPr>
          <a:xfrm>
            <a:off x="349042" y="1792103"/>
            <a:ext cx="7307664" cy="3273793"/>
            <a:chOff x="514295" y="1475559"/>
            <a:chExt cx="7307664" cy="3273793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96119A5-5BBE-102E-359F-2AEABF395865}"/>
                </a:ext>
              </a:extLst>
            </p:cNvPr>
            <p:cNvGrpSpPr/>
            <p:nvPr/>
          </p:nvGrpSpPr>
          <p:grpSpPr>
            <a:xfrm>
              <a:off x="514295" y="1746320"/>
              <a:ext cx="7307664" cy="3003032"/>
              <a:chOff x="0" y="0"/>
              <a:chExt cx="4455894" cy="183111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75905CF-89E5-53CF-62C3-ED0B706E383F}"/>
                  </a:ext>
                </a:extLst>
              </p:cNvPr>
              <p:cNvGrpSpPr/>
              <p:nvPr/>
            </p:nvGrpSpPr>
            <p:grpSpPr>
              <a:xfrm>
                <a:off x="0" y="0"/>
                <a:ext cx="4455894" cy="1831117"/>
                <a:chOff x="0" y="0"/>
                <a:chExt cx="4455894" cy="1831117"/>
              </a:xfrm>
            </p:grpSpPr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8C8CF50B-92F3-8C87-BF9E-B2BE6DB5CEC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455894" cy="1831117"/>
                  <a:chOff x="0" y="0"/>
                  <a:chExt cx="4456092" cy="1831117"/>
                </a:xfrm>
              </p:grpSpPr>
              <p:sp>
                <p:nvSpPr>
                  <p:cNvPr id="23" name="Círculo parcial 22">
                    <a:extLst>
                      <a:ext uri="{FF2B5EF4-FFF2-40B4-BE49-F238E27FC236}">
                        <a16:creationId xmlns:a16="http://schemas.microsoft.com/office/drawing/2014/main" id="{3F5105AF-8B66-EFCC-C54F-D2D0197FE0CD}"/>
                      </a:ext>
                    </a:extLst>
                  </p:cNvPr>
                  <p:cNvSpPr/>
                  <p:nvPr/>
                </p:nvSpPr>
                <p:spPr>
                  <a:xfrm>
                    <a:off x="275858" y="0"/>
                    <a:ext cx="723900" cy="638175"/>
                  </a:xfrm>
                  <a:prstGeom prst="pie">
                    <a:avLst>
                      <a:gd name="adj1" fmla="val 0"/>
                      <a:gd name="adj2" fmla="val 533056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332B85EE-BDF9-942D-D56A-869D3CA2E4F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"/>
                    <a:ext cx="4456092" cy="1787302"/>
                    <a:chOff x="0" y="0"/>
                    <a:chExt cx="4456092" cy="1787302"/>
                  </a:xfrm>
                </p:grpSpPr>
                <p:cxnSp>
                  <p:nvCxnSpPr>
                    <p:cNvPr id="25" name="Conector recto de flecha 24">
                      <a:extLst>
                        <a:ext uri="{FF2B5EF4-FFF2-40B4-BE49-F238E27FC236}">
                          <a16:creationId xmlns:a16="http://schemas.microsoft.com/office/drawing/2014/main" id="{A5E93003-BFDA-9F99-0832-25BC5BA61F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38175" y="266700"/>
                      <a:ext cx="0" cy="147637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Conector recto de flecha 25">
                      <a:extLst>
                        <a:ext uri="{FF2B5EF4-FFF2-40B4-BE49-F238E27FC236}">
                          <a16:creationId xmlns:a16="http://schemas.microsoft.com/office/drawing/2014/main" id="{6D026C51-AC99-55A7-68AB-FF321C02C158}"/>
                        </a:ext>
                      </a:extLst>
                    </p:cNvPr>
                    <p:cNvCxnSpPr/>
                    <p:nvPr/>
                  </p:nvCxnSpPr>
                  <p:spPr>
                    <a:xfrm rot="16200000">
                      <a:off x="1373823" y="-464503"/>
                      <a:ext cx="0" cy="1476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Cuadro de texto 2">
                      <a:extLst>
                        <a:ext uri="{FF2B5EF4-FFF2-40B4-BE49-F238E27FC236}">
                          <a16:creationId xmlns:a16="http://schemas.microsoft.com/office/drawing/2014/main" id="{2B288BD0-F6D8-271E-ED34-94E8EF77A45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425" y="156210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20D249CB-BE30-1C3F-B21A-D2AF891223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85975" y="0"/>
                      <a:ext cx="333375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p:txBody>
                </p: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9BED7AE-AE50-BAA3-6DE2-3D8C5BEE2C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1123950"/>
                      <a:ext cx="2419350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Cuadro de texto 2">
                      <a:extLst>
                        <a:ext uri="{FF2B5EF4-FFF2-40B4-BE49-F238E27FC236}">
                          <a16:creationId xmlns:a16="http://schemas.microsoft.com/office/drawing/2014/main" id="{BCB65DB1-88A5-0603-BE6E-4EFC4E7D801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76760" y="289488"/>
                      <a:ext cx="356235" cy="37826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θ</a:t>
                      </a:r>
                    </a:p>
                  </p:txBody>
                </p:sp>
                <p:sp>
                  <p:nvSpPr>
                    <p:cNvPr id="31" name="Rectángulo 30">
                      <a:extLst>
                        <a:ext uri="{FF2B5EF4-FFF2-40B4-BE49-F238E27FC236}">
                          <a16:creationId xmlns:a16="http://schemas.microsoft.com/office/drawing/2014/main" id="{F881990C-512D-36EC-7506-DF4F24206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175" y="1000125"/>
                      <a:ext cx="122400" cy="1224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s-ES"/>
                    </a:p>
                  </p:txBody>
                </p:sp>
                <p:sp>
                  <p:nvSpPr>
                    <p:cNvPr id="32" name="Cuadro de texto 2">
                      <a:extLst>
                        <a:ext uri="{FF2B5EF4-FFF2-40B4-BE49-F238E27FC236}">
                          <a16:creationId xmlns:a16="http://schemas.microsoft.com/office/drawing/2014/main" id="{A256C8CB-3670-8FC5-24B7-E1568BA870F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72832" y="590550"/>
                      <a:ext cx="2383260" cy="22520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 La recta normal coincide con el eje Y </a:t>
                      </a:r>
                    </a:p>
                  </p:txBody>
                </p:sp>
              </p:grpSp>
            </p:grp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15EC2BD0-1C99-DA20-66EC-37B385F0D29A}"/>
                    </a:ext>
                  </a:extLst>
                </p:cNvPr>
                <p:cNvCxnSpPr/>
                <p:nvPr/>
              </p:nvCxnSpPr>
              <p:spPr>
                <a:xfrm flipH="1" flipV="1">
                  <a:off x="1582395" y="1187939"/>
                  <a:ext cx="334398" cy="3552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Cuadro de texto 2">
                  <a:extLst>
                    <a:ext uri="{FF2B5EF4-FFF2-40B4-BE49-F238E27FC236}">
                      <a16:creationId xmlns:a16="http://schemas.microsoft.com/office/drawing/2014/main" id="{0397049F-F04E-963E-9F95-1BF74CA874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16793" y="1476011"/>
                  <a:ext cx="2444262" cy="22520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Línea horizontal que se pretende detectar</a:t>
                  </a:r>
                </a:p>
              </p:txBody>
            </p:sp>
          </p:grp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2128DC2F-6520-92EF-A100-59C44023D4FF}"/>
                  </a:ext>
                </a:extLst>
              </p:cNvPr>
              <p:cNvCxnSpPr/>
              <p:nvPr/>
            </p:nvCxnSpPr>
            <p:spPr>
              <a:xfrm>
                <a:off x="390525" y="314325"/>
                <a:ext cx="0" cy="852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uadro de texto 2">
                <a:extLst>
                  <a:ext uri="{FF2B5EF4-FFF2-40B4-BE49-F238E27FC236}">
                    <a16:creationId xmlns:a16="http://schemas.microsoft.com/office/drawing/2014/main" id="{234DCA1C-0C81-1631-5C6B-F8C9EB323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246" y="582234"/>
                <a:ext cx="285750" cy="438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</a:p>
            </p:txBody>
          </p:sp>
        </p:grp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9AE8826-FDC6-0DEB-005F-8B2BB6AD2E0D}"/>
                </a:ext>
              </a:extLst>
            </p:cNvPr>
            <p:cNvSpPr txBox="1"/>
            <p:nvPr/>
          </p:nvSpPr>
          <p:spPr>
            <a:xfrm>
              <a:off x="1048637" y="1475559"/>
              <a:ext cx="5552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Transformada de Hough aplicada a una línea horizontal</a:t>
              </a:r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B754FD4-F464-751F-6334-1AC2ED90626A}"/>
              </a:ext>
            </a:extLst>
          </p:cNvPr>
          <p:cNvSpPr txBox="1"/>
          <p:nvPr/>
        </p:nvSpPr>
        <p:spPr>
          <a:xfrm>
            <a:off x="8897725" y="3122226"/>
            <a:ext cx="166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(</a:t>
            </a:r>
            <a:r>
              <a:rPr lang="el-GR" sz="6000" dirty="0"/>
              <a:t>ρ</a:t>
            </a:r>
            <a:r>
              <a:rPr lang="es-ES" sz="6000" dirty="0"/>
              <a:t>,</a:t>
            </a:r>
            <a:r>
              <a:rPr lang="el-GR" sz="6000" dirty="0"/>
              <a:t>θ</a:t>
            </a:r>
            <a:r>
              <a:rPr lang="es-ES" sz="6000" dirty="0"/>
              <a:t>)</a:t>
            </a:r>
          </a:p>
        </p:txBody>
      </p:sp>
      <p:sp>
        <p:nvSpPr>
          <p:cNvPr id="38" name="Bocadillo: ovalado 37">
            <a:extLst>
              <a:ext uri="{FF2B5EF4-FFF2-40B4-BE49-F238E27FC236}">
                <a16:creationId xmlns:a16="http://schemas.microsoft.com/office/drawing/2014/main" id="{BC4A844E-650D-7212-13A0-4F4D03253CEF}"/>
              </a:ext>
            </a:extLst>
          </p:cNvPr>
          <p:cNvSpPr/>
          <p:nvPr/>
        </p:nvSpPr>
        <p:spPr>
          <a:xfrm>
            <a:off x="9354911" y="1792103"/>
            <a:ext cx="2420532" cy="131112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 nuestro caso son 90º ± 2,5º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21666769-669D-50E6-7C20-EF979D1D1296}"/>
              </a:ext>
            </a:extLst>
          </p:cNvPr>
          <p:cNvGrpSpPr/>
          <p:nvPr/>
        </p:nvGrpSpPr>
        <p:grpSpPr>
          <a:xfrm>
            <a:off x="7828910" y="4280361"/>
            <a:ext cx="2169789" cy="1311120"/>
            <a:chOff x="8016199" y="4247310"/>
            <a:chExt cx="2169789" cy="1311120"/>
          </a:xfrm>
        </p:grpSpPr>
        <p:sp>
          <p:nvSpPr>
            <p:cNvPr id="39" name="Bocadillo: ovalado 38">
              <a:extLst>
                <a:ext uri="{FF2B5EF4-FFF2-40B4-BE49-F238E27FC236}">
                  <a16:creationId xmlns:a16="http://schemas.microsoft.com/office/drawing/2014/main" id="{267DA875-8E32-8F2F-E109-5D7680CE3188}"/>
                </a:ext>
              </a:extLst>
            </p:cNvPr>
            <p:cNvSpPr/>
            <p:nvPr/>
          </p:nvSpPr>
          <p:spPr>
            <a:xfrm rot="10800000">
              <a:off x="8027548" y="4247310"/>
              <a:ext cx="2136405" cy="1311120"/>
            </a:xfrm>
            <a:prstGeom prst="wedgeEllipse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3035CFE-2ADF-334A-AADD-D1B2A63B3337}"/>
                </a:ext>
              </a:extLst>
            </p:cNvPr>
            <p:cNvSpPr txBox="1"/>
            <p:nvPr/>
          </p:nvSpPr>
          <p:spPr>
            <a:xfrm>
              <a:off x="8016199" y="4601738"/>
              <a:ext cx="2169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Coincide con la altura de la línea en la imagen</a:t>
              </a:r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F62F0AD-76FD-A98C-8CED-04057A13F578}"/>
              </a:ext>
            </a:extLst>
          </p:cNvPr>
          <p:cNvCxnSpPr/>
          <p:nvPr/>
        </p:nvCxnSpPr>
        <p:spPr>
          <a:xfrm>
            <a:off x="1391745" y="2572109"/>
            <a:ext cx="0" cy="140355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78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61C5BEF6-0AEC-DA97-F424-EA621493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18" y="1882955"/>
            <a:ext cx="4406660" cy="33048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0B7CC02-2626-4326-4656-3B06198E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19"/>
            <a:ext cx="12192000" cy="881349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Búsqueda de líneas horizontales por transformada de Hough (II):</a:t>
            </a:r>
            <a:br>
              <a:rPr lang="es-ES" sz="3600" dirty="0"/>
            </a:br>
            <a:r>
              <a:rPr lang="es-ES" sz="3600" dirty="0"/>
              <a:t>aplicada a la imagen completa directamente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3544443-A449-E8A9-261E-D9C0E7958439}"/>
              </a:ext>
            </a:extLst>
          </p:cNvPr>
          <p:cNvSpPr/>
          <p:nvPr/>
        </p:nvSpPr>
        <p:spPr>
          <a:xfrm>
            <a:off x="5371946" y="3094356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C95EE25-E7EB-E712-D3A6-E0AD26AE2C83}"/>
              </a:ext>
            </a:extLst>
          </p:cNvPr>
          <p:cNvCxnSpPr>
            <a:cxnSpLocks/>
          </p:cNvCxnSpPr>
          <p:nvPr/>
        </p:nvCxnSpPr>
        <p:spPr>
          <a:xfrm>
            <a:off x="4825385" y="353503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65FCB5F-E0A1-87BE-F886-1F23CC517047}"/>
              </a:ext>
            </a:extLst>
          </p:cNvPr>
          <p:cNvCxnSpPr/>
          <p:nvPr/>
        </p:nvCxnSpPr>
        <p:spPr>
          <a:xfrm flipV="1">
            <a:off x="6723961" y="3535033"/>
            <a:ext cx="4884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5832B53-0477-7243-9EC3-D7331D8D98E8}"/>
              </a:ext>
            </a:extLst>
          </p:cNvPr>
          <p:cNvCxnSpPr>
            <a:cxnSpLocks/>
          </p:cNvCxnSpPr>
          <p:nvPr/>
        </p:nvCxnSpPr>
        <p:spPr>
          <a:xfrm rot="5400000">
            <a:off x="5818736" y="2795066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E026E3-91C1-DD90-F57C-886BD21AEB0D}"/>
              </a:ext>
            </a:extLst>
          </p:cNvPr>
          <p:cNvSpPr txBox="1"/>
          <p:nvPr/>
        </p:nvSpPr>
        <p:spPr>
          <a:xfrm>
            <a:off x="5156197" y="2115419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51CCFBE-EC67-5393-0F69-564CDECFBA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1385" y="4280507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0A0B39-9A0A-F78F-0C9B-5115370E9E0D}"/>
              </a:ext>
            </a:extLst>
          </p:cNvPr>
          <p:cNvSpPr txBox="1"/>
          <p:nvPr/>
        </p:nvSpPr>
        <p:spPr>
          <a:xfrm>
            <a:off x="5341342" y="4585309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50F9506-1F4D-2E61-F48A-4DACAF7650DE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DA3883-2063-156B-A758-C8B6ECA54744}"/>
              </a:ext>
            </a:extLst>
          </p:cNvPr>
          <p:cNvSpPr txBox="1"/>
          <p:nvPr/>
        </p:nvSpPr>
        <p:spPr>
          <a:xfrm>
            <a:off x="8305483" y="5197597"/>
            <a:ext cx="253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x 3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F9A1977-4819-8A50-8664-81759A4ACFE2}"/>
              </a:ext>
            </a:extLst>
          </p:cNvPr>
          <p:cNvSpPr/>
          <p:nvPr/>
        </p:nvSpPr>
        <p:spPr>
          <a:xfrm>
            <a:off x="7367819" y="1872462"/>
            <a:ext cx="4405535" cy="33146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E6CF219-90D3-F233-9CC1-6EA16FD9438C}"/>
              </a:ext>
            </a:extLst>
          </p:cNvPr>
          <p:cNvCxnSpPr>
            <a:cxnSpLocks/>
          </p:cNvCxnSpPr>
          <p:nvPr/>
        </p:nvCxnSpPr>
        <p:spPr>
          <a:xfrm>
            <a:off x="7367818" y="2972711"/>
            <a:ext cx="440553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F248AA1-96AF-160C-0B81-02350D82A0A9}"/>
              </a:ext>
            </a:extLst>
          </p:cNvPr>
          <p:cNvCxnSpPr>
            <a:cxnSpLocks/>
          </p:cNvCxnSpPr>
          <p:nvPr/>
        </p:nvCxnSpPr>
        <p:spPr>
          <a:xfrm>
            <a:off x="7367818" y="4085530"/>
            <a:ext cx="440553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8BA8AC-CB10-896E-4C57-A7DF927B0B39}"/>
              </a:ext>
            </a:extLst>
          </p:cNvPr>
          <p:cNvSpPr txBox="1"/>
          <p:nvPr/>
        </p:nvSpPr>
        <p:spPr>
          <a:xfrm>
            <a:off x="7417653" y="1497884"/>
            <a:ext cx="43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Transforma de Hough aplicada a cada franja</a:t>
            </a:r>
          </a:p>
        </p:txBody>
      </p:sp>
      <p:pic>
        <p:nvPicPr>
          <p:cNvPr id="25" name="Imagen 24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F88B4AE7-4C18-EB18-C179-B717AB38C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8" y="1885182"/>
            <a:ext cx="4416553" cy="331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910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Selección de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10" name="Imagen 9" descr="Lata de refresco&#10;&#10;Descripción generada automáticamente con confianza baja">
            <a:extLst>
              <a:ext uri="{FF2B5EF4-FFF2-40B4-BE49-F238E27FC236}">
                <a16:creationId xmlns:a16="http://schemas.microsoft.com/office/drawing/2014/main" id="{97066733-30C9-B34E-DB9C-A1C1B9E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55" y="1846796"/>
            <a:ext cx="4704947" cy="3528501"/>
          </a:xfrm>
          <a:prstGeom prst="rect">
            <a:avLst/>
          </a:prstGeom>
        </p:spPr>
      </p:pic>
      <p:pic>
        <p:nvPicPr>
          <p:cNvPr id="11" name="Imagen 10" descr="Una fila de diferentes colores&#10;&#10;Descripción generada automáticamente con confianza media">
            <a:extLst>
              <a:ext uri="{FF2B5EF4-FFF2-40B4-BE49-F238E27FC236}">
                <a16:creationId xmlns:a16="http://schemas.microsoft.com/office/drawing/2014/main" id="{C55852BD-A5F2-5AE7-947A-90D1E1E1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01" y="1846796"/>
            <a:ext cx="4704946" cy="352850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B6AB320-8FA5-6C0F-69C5-04D329587A04}"/>
              </a:ext>
            </a:extLst>
          </p:cNvPr>
          <p:cNvSpPr txBox="1"/>
          <p:nvPr/>
        </p:nvSpPr>
        <p:spPr>
          <a:xfrm>
            <a:off x="788078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Todas las líneas detectadas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0FED2AC-CAD6-5767-EDE1-6EE8274477FA}"/>
              </a:ext>
            </a:extLst>
          </p:cNvPr>
          <p:cNvSpPr txBox="1"/>
          <p:nvPr/>
        </p:nvSpPr>
        <p:spPr>
          <a:xfrm>
            <a:off x="6314130" y="1463292"/>
            <a:ext cx="508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Líneas definitivas seleccionadas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/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b="0" dirty="0"/>
              </a:p>
              <a:p>
                <a:pPr algn="ctr"/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separacion (3 bandas) = 150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233BAAD-3AED-16CC-1925-D03D27DF6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74" y="5710484"/>
                <a:ext cx="6718251" cy="553998"/>
              </a:xfrm>
              <a:prstGeom prst="rect">
                <a:avLst/>
              </a:prstGeom>
              <a:blipFill>
                <a:blip r:embed="rId4"/>
                <a:stretch>
                  <a:fillRect l="-181" r="-272" b="-2150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19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BDFA-624B-BD76-3EAB-D71257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049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Ordenamiento de las líneas definitivas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E623845-78EE-FD3B-84FE-2C32F67D0ED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A397549C-C15F-FA12-3851-CD954DAA3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57733"/>
              </p:ext>
            </p:extLst>
          </p:nvPr>
        </p:nvGraphicFramePr>
        <p:xfrm>
          <a:off x="569378" y="1475464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D5F0720-3690-55F8-2013-3E6AF6925561}"/>
              </a:ext>
            </a:extLst>
          </p:cNvPr>
          <p:cNvSpPr/>
          <p:nvPr/>
        </p:nvSpPr>
        <p:spPr>
          <a:xfrm>
            <a:off x="5356339" y="1776470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Ordenamiento de líneas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E154C44-820B-2EE0-BDB2-7C0351E050A3}"/>
              </a:ext>
            </a:extLst>
          </p:cNvPr>
          <p:cNvCxnSpPr>
            <a:cxnSpLocks/>
          </p:cNvCxnSpPr>
          <p:nvPr/>
        </p:nvCxnSpPr>
        <p:spPr>
          <a:xfrm>
            <a:off x="4439794" y="2226778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F1984B6-EB1E-77AB-6F8D-E41DDF1C10E5}"/>
              </a:ext>
            </a:extLst>
          </p:cNvPr>
          <p:cNvCxnSpPr>
            <a:cxnSpLocks/>
          </p:cNvCxnSpPr>
          <p:nvPr/>
        </p:nvCxnSpPr>
        <p:spPr>
          <a:xfrm>
            <a:off x="6828618" y="2216679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a 4">
            <a:extLst>
              <a:ext uri="{FF2B5EF4-FFF2-40B4-BE49-F238E27FC236}">
                <a16:creationId xmlns:a16="http://schemas.microsoft.com/office/drawing/2014/main" id="{02CCB8A0-0C2A-940E-5C53-7CFF94D1D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728"/>
              </p:ext>
            </p:extLst>
          </p:nvPr>
        </p:nvGraphicFramePr>
        <p:xfrm>
          <a:off x="7767534" y="1474999"/>
          <a:ext cx="376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  <a:gridCol w="1883476">
                  <a:extLst>
                    <a:ext uri="{9D8B030D-6E8A-4147-A177-3AD203B41FA5}">
                      <a16:colId xmlns:a16="http://schemas.microsoft.com/office/drawing/2014/main" val="3019301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Θ</a:t>
                      </a:r>
                      <a:r>
                        <a:rPr lang="es-ES" b="0" dirty="0"/>
                        <a:t> (radianes)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1450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1,562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1,579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E7656AD-5379-DAF9-DFAF-95D5F9F50BA7}"/>
              </a:ext>
            </a:extLst>
          </p:cNvPr>
          <p:cNvSpPr txBox="1"/>
          <p:nvPr/>
        </p:nvSpPr>
        <p:spPr>
          <a:xfrm>
            <a:off x="726965" y="1105667"/>
            <a:ext cx="345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desordenadas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C09B5A-88DE-D581-238B-98B3CFE5A426}"/>
              </a:ext>
            </a:extLst>
          </p:cNvPr>
          <p:cNvSpPr txBox="1"/>
          <p:nvPr/>
        </p:nvSpPr>
        <p:spPr>
          <a:xfrm>
            <a:off x="8069097" y="1105667"/>
            <a:ext cx="316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con las parejas ordenadas</a:t>
            </a:r>
          </a:p>
        </p:txBody>
      </p:sp>
      <p:pic>
        <p:nvPicPr>
          <p:cNvPr id="13" name="Imagen 12" descr="Un grupo de carteles pegados en la pared&#10;&#10;Descripción generada automáticamente con confianza baja">
            <a:extLst>
              <a:ext uri="{FF2B5EF4-FFF2-40B4-BE49-F238E27FC236}">
                <a16:creationId xmlns:a16="http://schemas.microsoft.com/office/drawing/2014/main" id="{D4549F67-CD64-8262-26BE-516FFA96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2" y="3266060"/>
            <a:ext cx="4392058" cy="3294044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8514EF2-5ABA-0167-E793-294494799F1F}"/>
              </a:ext>
            </a:extLst>
          </p:cNvPr>
          <p:cNvSpPr/>
          <p:nvPr/>
        </p:nvSpPr>
        <p:spPr>
          <a:xfrm>
            <a:off x="8538072" y="3266060"/>
            <a:ext cx="440675" cy="3294044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6445C5-6007-9CFF-0B04-091FBFB99353}"/>
              </a:ext>
            </a:extLst>
          </p:cNvPr>
          <p:cNvSpPr txBox="1"/>
          <p:nvPr/>
        </p:nvSpPr>
        <p:spPr>
          <a:xfrm>
            <a:off x="8978747" y="3244334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81F0D1D-DD95-C214-927F-7F7F4158EE8A}"/>
              </a:ext>
            </a:extLst>
          </p:cNvPr>
          <p:cNvSpPr txBox="1"/>
          <p:nvPr/>
        </p:nvSpPr>
        <p:spPr>
          <a:xfrm>
            <a:off x="8978747" y="3736701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8780EC7-B9CC-D23B-9D89-6C73B7C4A646}"/>
              </a:ext>
            </a:extLst>
          </p:cNvPr>
          <p:cNvSpPr txBox="1"/>
          <p:nvPr/>
        </p:nvSpPr>
        <p:spPr>
          <a:xfrm>
            <a:off x="8978747" y="4229068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8FE35F-2DE1-B277-CEEB-18DD6E5B6006}"/>
              </a:ext>
            </a:extLst>
          </p:cNvPr>
          <p:cNvSpPr txBox="1"/>
          <p:nvPr/>
        </p:nvSpPr>
        <p:spPr>
          <a:xfrm>
            <a:off x="8978747" y="4717553"/>
            <a:ext cx="115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Posición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5AB043F-6C4F-514F-39A4-E39096534A7F}"/>
              </a:ext>
            </a:extLst>
          </p:cNvPr>
          <p:cNvSpPr txBox="1"/>
          <p:nvPr/>
        </p:nvSpPr>
        <p:spPr>
          <a:xfrm>
            <a:off x="8978747" y="4620126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3088034-BF39-124F-80D4-A3F1EEAA4189}"/>
              </a:ext>
            </a:extLst>
          </p:cNvPr>
          <p:cNvSpPr txBox="1"/>
          <p:nvPr/>
        </p:nvSpPr>
        <p:spPr>
          <a:xfrm>
            <a:off x="8978747" y="4980670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39488B5-CE9F-B8CD-B78B-F7295BECEA97}"/>
              </a:ext>
            </a:extLst>
          </p:cNvPr>
          <p:cNvSpPr txBox="1"/>
          <p:nvPr/>
        </p:nvSpPr>
        <p:spPr>
          <a:xfrm>
            <a:off x="8978747" y="5318495"/>
            <a:ext cx="1156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37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165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(I): formación de las parejas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913CE02D-8BD9-56C8-C06E-8BE670D16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739107"/>
              </p:ext>
            </p:extLst>
          </p:nvPr>
        </p:nvGraphicFramePr>
        <p:xfrm>
          <a:off x="2825037" y="2370823"/>
          <a:ext cx="18834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476">
                  <a:extLst>
                    <a:ext uri="{9D8B030D-6E8A-4147-A177-3AD203B41FA5}">
                      <a16:colId xmlns:a16="http://schemas.microsoft.com/office/drawing/2014/main" val="141955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0" dirty="0"/>
                        <a:t>ρ</a:t>
                      </a:r>
                      <a:r>
                        <a:rPr lang="es-ES" b="0" dirty="0"/>
                        <a:t> (píxeles)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1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noStrike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59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noStrike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6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noStrike" dirty="0">
                          <a:solidFill>
                            <a:schemeClr val="bg1"/>
                          </a:solidFill>
                        </a:rPr>
                        <a:t>1338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noStrike" dirty="0">
                          <a:solidFill>
                            <a:schemeClr val="bg1"/>
                          </a:solidFill>
                        </a:rPr>
                        <a:t>1704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8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noStrike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strike="noStrike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>
                    <a:solidFill>
                      <a:srgbClr val="BE6D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6830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CD7A19B-8FE4-FC0C-7F85-9B5A837A80F5}"/>
              </a:ext>
            </a:extLst>
          </p:cNvPr>
          <p:cNvSpPr txBox="1"/>
          <p:nvPr/>
        </p:nvSpPr>
        <p:spPr>
          <a:xfrm>
            <a:off x="2351107" y="2000729"/>
            <a:ext cx="28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 de alturas ordenadas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9EF7170-46F8-586C-1F50-491E89ED043F}"/>
              </a:ext>
            </a:extLst>
          </p:cNvPr>
          <p:cNvSpPr txBox="1"/>
          <p:nvPr/>
        </p:nvSpPr>
        <p:spPr>
          <a:xfrm>
            <a:off x="1425197" y="1350455"/>
            <a:ext cx="232455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 para 3 bandas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2BF064-76E3-4FAE-0862-09962D77FF4B}"/>
              </a:ext>
            </a:extLst>
          </p:cNvPr>
          <p:cNvSpPr txBox="1"/>
          <p:nvPr/>
        </p:nvSpPr>
        <p:spPr>
          <a:xfrm>
            <a:off x="5798545" y="3105834"/>
            <a:ext cx="441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[[438, 590], [2300, 2656]]</a:t>
            </a:r>
          </a:p>
          <a:p>
            <a:r>
              <a:rPr lang="es-ES" dirty="0"/>
              <a:t>vector_desechadas = [1338, 1704]</a:t>
            </a:r>
          </a:p>
        </p:txBody>
      </p:sp>
    </p:spTree>
    <p:extLst>
      <p:ext uri="{BB962C8B-B14F-4D97-AF65-F5344CB8AC3E}">
        <p14:creationId xmlns:p14="http://schemas.microsoft.com/office/powerpoint/2010/main" val="166823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Aspectos importantes al diseñar supermercados - Horus construcciones">
            <a:extLst>
              <a:ext uri="{FF2B5EF4-FFF2-40B4-BE49-F238E27FC236}">
                <a16:creationId xmlns:a16="http://schemas.microsoft.com/office/drawing/2014/main" id="{C67417C5-A8E0-1E94-58E1-81DF06E4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4" y="3888953"/>
            <a:ext cx="3620877" cy="27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5BDA9-0032-1F1F-DA33-F5A3FD18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321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Comentarios previos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3A718C-3979-8968-D823-BE146E92ABED}"/>
              </a:ext>
            </a:extLst>
          </p:cNvPr>
          <p:cNvSpPr txBox="1"/>
          <p:nvPr/>
        </p:nvSpPr>
        <p:spPr>
          <a:xfrm>
            <a:off x="2012033" y="3384257"/>
            <a:ext cx="46922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Dificultad para llevar el robot a un comercio real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2F7D5E5-0254-19B0-E0E6-B14E96F7388C}"/>
              </a:ext>
            </a:extLst>
          </p:cNvPr>
          <p:cNvSpPr txBox="1"/>
          <p:nvPr/>
        </p:nvSpPr>
        <p:spPr>
          <a:xfrm>
            <a:off x="2012033" y="795502"/>
            <a:ext cx="613115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Proyecto acordado entre empresa Tier1 y la ETSI (continuación)</a:t>
            </a:r>
          </a:p>
        </p:txBody>
      </p:sp>
      <p:pic>
        <p:nvPicPr>
          <p:cNvPr id="1026" name="Picture 2" descr="Home - Tier1 Technologies - Tier1">
            <a:extLst>
              <a:ext uri="{FF2B5EF4-FFF2-40B4-BE49-F238E27FC236}">
                <a16:creationId xmlns:a16="http://schemas.microsoft.com/office/drawing/2014/main" id="{A52448E3-2EF0-9BBC-CC25-6A4FD4F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02" y="1435288"/>
            <a:ext cx="3658323" cy="15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ormatos de Publicación | Escuela Técnica Superior de Ingeniería">
            <a:extLst>
              <a:ext uri="{FF2B5EF4-FFF2-40B4-BE49-F238E27FC236}">
                <a16:creationId xmlns:a16="http://schemas.microsoft.com/office/drawing/2014/main" id="{7D7B90CB-BBEC-1E06-ACB2-5B6F5DE8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7" y="816198"/>
            <a:ext cx="227647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363C701-E6FE-E574-2EFD-15F147BF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61" y="5551718"/>
            <a:ext cx="979001" cy="101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392EEA8-F035-36E9-D2A7-4CA69BF10550}"/>
              </a:ext>
            </a:extLst>
          </p:cNvPr>
          <p:cNvSpPr/>
          <p:nvPr/>
        </p:nvSpPr>
        <p:spPr>
          <a:xfrm>
            <a:off x="6420013" y="5004411"/>
            <a:ext cx="1751682" cy="48474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 descr="Smartphone contorno">
            <a:extLst>
              <a:ext uri="{FF2B5EF4-FFF2-40B4-BE49-F238E27FC236}">
                <a16:creationId xmlns:a16="http://schemas.microsoft.com/office/drawing/2014/main" id="{504D0A89-C42D-DAD3-9F7F-FF10CDE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706" y="4101028"/>
            <a:ext cx="2291509" cy="2291509"/>
          </a:xfrm>
          <a:prstGeom prst="rect">
            <a:avLst/>
          </a:prstGeom>
        </p:spPr>
      </p:pic>
      <p:pic>
        <p:nvPicPr>
          <p:cNvPr id="8" name="Gráfico 7" descr="Apretón de manos contorno">
            <a:extLst>
              <a:ext uri="{FF2B5EF4-FFF2-40B4-BE49-F238E27FC236}">
                <a16:creationId xmlns:a16="http://schemas.microsoft.com/office/drawing/2014/main" id="{2DF971CB-BB67-B8D9-A601-AB818236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2412" y="1669513"/>
            <a:ext cx="1378945" cy="13789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3D4876-10B9-450B-6BBA-82E2C750D24B}"/>
              </a:ext>
            </a:extLst>
          </p:cNvPr>
          <p:cNvSpPr txBox="1"/>
          <p:nvPr/>
        </p:nvSpPr>
        <p:spPr>
          <a:xfrm>
            <a:off x="1793765" y="276516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37B4FB-B42B-377C-8A0D-9253A0C76570}"/>
              </a:ext>
            </a:extLst>
          </p:cNvPr>
          <p:cNvSpPr txBox="1"/>
          <p:nvPr/>
        </p:nvSpPr>
        <p:spPr>
          <a:xfrm>
            <a:off x="1537567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[2]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0CA17B6-737F-6402-96B3-6165BB1361A1}"/>
              </a:ext>
            </a:extLst>
          </p:cNvPr>
          <p:cNvSpPr txBox="1"/>
          <p:nvPr/>
        </p:nvSpPr>
        <p:spPr>
          <a:xfrm>
            <a:off x="1863946" y="6306888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9306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Emparejamiento de líneas (II): creación máscara</a:t>
            </a:r>
          </a:p>
        </p:txBody>
      </p:sp>
      <p:pic>
        <p:nvPicPr>
          <p:cNvPr id="6" name="Imagen 5" descr="Forma, Rectángulo&#10;&#10;Descripción generada automáticamente">
            <a:extLst>
              <a:ext uri="{FF2B5EF4-FFF2-40B4-BE49-F238E27FC236}">
                <a16:creationId xmlns:a16="http://schemas.microsoft.com/office/drawing/2014/main" id="{1C65F25C-BEDA-AA9D-05A1-19A49328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88" y="1734335"/>
            <a:ext cx="3970709" cy="29778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B20E7D1-274F-92CF-724B-C2D97F3CA6CA}"/>
              </a:ext>
            </a:extLst>
          </p:cNvPr>
          <p:cNvSpPr txBox="1"/>
          <p:nvPr/>
        </p:nvSpPr>
        <p:spPr>
          <a:xfrm>
            <a:off x="197882" y="3053986"/>
            <a:ext cx="373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vector_mascara = [[438,590], [2300,2656]]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12B7E2-94C2-B580-8702-C355A0BA9204}"/>
              </a:ext>
            </a:extLst>
          </p:cNvPr>
          <p:cNvSpPr/>
          <p:nvPr/>
        </p:nvSpPr>
        <p:spPr>
          <a:xfrm>
            <a:off x="4827530" y="27830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Creación máscara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D908318-F5DA-24BA-F333-5B05EBAADF7F}"/>
              </a:ext>
            </a:extLst>
          </p:cNvPr>
          <p:cNvCxnSpPr>
            <a:cxnSpLocks/>
          </p:cNvCxnSpPr>
          <p:nvPr/>
        </p:nvCxnSpPr>
        <p:spPr>
          <a:xfrm>
            <a:off x="3910985" y="3233362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A8254D8-DE71-5436-294B-C4CE82ACBDBD}"/>
              </a:ext>
            </a:extLst>
          </p:cNvPr>
          <p:cNvCxnSpPr>
            <a:cxnSpLocks/>
          </p:cNvCxnSpPr>
          <p:nvPr/>
        </p:nvCxnSpPr>
        <p:spPr>
          <a:xfrm>
            <a:off x="6299809" y="3223263"/>
            <a:ext cx="826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18E866-CE88-CF8B-B8D1-85BD0E322AC5}"/>
              </a:ext>
            </a:extLst>
          </p:cNvPr>
          <p:cNvSpPr txBox="1"/>
          <p:nvPr/>
        </p:nvSpPr>
        <p:spPr>
          <a:xfrm>
            <a:off x="11177880" y="1948977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438 - 20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AACE9A-C8D8-8768-A813-5A5FCD14E55F}"/>
              </a:ext>
            </a:extLst>
          </p:cNvPr>
          <p:cNvSpPr txBox="1"/>
          <p:nvPr/>
        </p:nvSpPr>
        <p:spPr>
          <a:xfrm>
            <a:off x="11177880" y="2215686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590 + 20</a:t>
            </a:r>
            <a:endParaRPr lang="es-ES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00880F4-6C7B-9AD8-5003-E172AFE8D4D5}"/>
              </a:ext>
            </a:extLst>
          </p:cNvPr>
          <p:cNvSpPr txBox="1"/>
          <p:nvPr/>
        </p:nvSpPr>
        <p:spPr>
          <a:xfrm>
            <a:off x="11177879" y="3823098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2300 - 20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CE7CB-D8AB-B551-AF74-9A914FF1B508}"/>
              </a:ext>
            </a:extLst>
          </p:cNvPr>
          <p:cNvSpPr txBox="1"/>
          <p:nvPr/>
        </p:nvSpPr>
        <p:spPr>
          <a:xfrm>
            <a:off x="11177878" y="4229589"/>
            <a:ext cx="132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2656 + 20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53806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44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(I)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63084FF-7F97-210F-F070-879265F1E719}"/>
              </a:ext>
            </a:extLst>
          </p:cNvPr>
          <p:cNvSpPr txBox="1"/>
          <p:nvPr/>
        </p:nvSpPr>
        <p:spPr>
          <a:xfrm>
            <a:off x="2988576" y="5309782"/>
            <a:ext cx="6214848" cy="3693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d &lt; distancia_eliminar </a:t>
            </a:r>
            <a:r>
              <a:rPr lang="es-ES" spc="-2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→ Se elimina la banda 2 </a:t>
            </a:r>
            <a:endParaRPr lang="es-ES" spc="-2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Forma, Rectángulo&#10;&#10;Descripción generada automáticamente">
            <a:extLst>
              <a:ext uri="{FF2B5EF4-FFF2-40B4-BE49-F238E27FC236}">
                <a16:creationId xmlns:a16="http://schemas.microsoft.com/office/drawing/2014/main" id="{7CA7754E-4AB2-0252-39A3-66210E76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53" y="1839960"/>
            <a:ext cx="3971786" cy="29786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AA4F21-C93F-B738-00DF-C76F176DE976}"/>
              </a:ext>
            </a:extLst>
          </p:cNvPr>
          <p:cNvSpPr/>
          <p:nvPr/>
        </p:nvSpPr>
        <p:spPr>
          <a:xfrm>
            <a:off x="5705734" y="2772432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Eliminación de bandas en productos 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1BE1A13-57BD-41A6-7A54-34655535B944}"/>
              </a:ext>
            </a:extLst>
          </p:cNvPr>
          <p:cNvCxnSpPr>
            <a:cxnSpLocks/>
          </p:cNvCxnSpPr>
          <p:nvPr/>
        </p:nvCxnSpPr>
        <p:spPr>
          <a:xfrm>
            <a:off x="5172722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D902DD0-6508-3E71-6D42-F2158B3436C6}"/>
              </a:ext>
            </a:extLst>
          </p:cNvPr>
          <p:cNvGrpSpPr/>
          <p:nvPr/>
        </p:nvGrpSpPr>
        <p:grpSpPr>
          <a:xfrm>
            <a:off x="62355" y="1839960"/>
            <a:ext cx="6184214" cy="2978663"/>
            <a:chOff x="833537" y="1839960"/>
            <a:chExt cx="6184214" cy="29786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E60BEEED-2A61-472D-53C0-90D8BEEDDF9C}"/>
                </a:ext>
              </a:extLst>
            </p:cNvPr>
            <p:cNvGrpSpPr/>
            <p:nvPr/>
          </p:nvGrpSpPr>
          <p:grpSpPr>
            <a:xfrm>
              <a:off x="1926611" y="1839960"/>
              <a:ext cx="5091140" cy="2978663"/>
              <a:chOff x="640302" y="1711862"/>
              <a:chExt cx="5091140" cy="2978663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FD1D923-CB95-BAD4-A6DA-40D39A2162EC}"/>
                  </a:ext>
                </a:extLst>
              </p:cNvPr>
              <p:cNvGrpSpPr/>
              <p:nvPr/>
            </p:nvGrpSpPr>
            <p:grpSpPr>
              <a:xfrm>
                <a:off x="640302" y="1711862"/>
                <a:ext cx="4085935" cy="2978663"/>
                <a:chOff x="331829" y="1738144"/>
                <a:chExt cx="4085935" cy="297866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7EDFFB12-5128-2A3A-A134-D439007D1EB5}"/>
                    </a:ext>
                  </a:extLst>
                </p:cNvPr>
                <p:cNvGrpSpPr/>
                <p:nvPr/>
              </p:nvGrpSpPr>
              <p:grpSpPr>
                <a:xfrm>
                  <a:off x="331829" y="1738144"/>
                  <a:ext cx="3971787" cy="2978663"/>
                  <a:chOff x="400241" y="2039375"/>
                  <a:chExt cx="3971787" cy="2978663"/>
                </a:xfrm>
              </p:grpSpPr>
              <p:pic>
                <p:nvPicPr>
                  <p:cNvPr id="3" name="Imagen 2" descr="Forma, Rectángulo&#10;&#10;Descripción generada automáticamente">
                    <a:extLst>
                      <a:ext uri="{FF2B5EF4-FFF2-40B4-BE49-F238E27FC236}">
                        <a16:creationId xmlns:a16="http://schemas.microsoft.com/office/drawing/2014/main" id="{A0FD32EE-29C5-A8AA-47C6-7BA04D15B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00241" y="2039375"/>
                    <a:ext cx="3971787" cy="2978663"/>
                  </a:xfrm>
                  <a:prstGeom prst="rect">
                    <a:avLst/>
                  </a:prstGeom>
                </p:spPr>
              </p:pic>
              <p:sp>
                <p:nvSpPr>
                  <p:cNvPr id="6" name="Rectángulo 5">
                    <a:extLst>
                      <a:ext uri="{FF2B5EF4-FFF2-40B4-BE49-F238E27FC236}">
                        <a16:creationId xmlns:a16="http://schemas.microsoft.com/office/drawing/2014/main" id="{E6130FC9-925F-0120-A04E-E6AC711F5875}"/>
                      </a:ext>
                    </a:extLst>
                  </p:cNvPr>
                  <p:cNvSpPr/>
                  <p:nvPr/>
                </p:nvSpPr>
                <p:spPr>
                  <a:xfrm>
                    <a:off x="400241" y="3018622"/>
                    <a:ext cx="3971787" cy="3415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AE0C5006-A5BB-36DC-9966-B622F2302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17764" y="2346593"/>
                  <a:ext cx="0" cy="37079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CFD9FA1-0B85-A357-538E-F27E72C90A5C}"/>
                  </a:ext>
                </a:extLst>
              </p:cNvPr>
              <p:cNvSpPr txBox="1"/>
              <p:nvPr/>
            </p:nvSpPr>
            <p:spPr>
              <a:xfrm>
                <a:off x="4736252" y="2321044"/>
                <a:ext cx="995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d</a:t>
                </a:r>
              </a:p>
            </p:txBody>
          </p:sp>
        </p:grp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6EF1E324-73D7-76B0-A0AC-E39D8DAEF2B5}"/>
                </a:ext>
              </a:extLst>
            </p:cNvPr>
            <p:cNvSpPr txBox="1"/>
            <p:nvPr/>
          </p:nvSpPr>
          <p:spPr>
            <a:xfrm>
              <a:off x="838200" y="2162930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1</a:t>
              </a:r>
            </a:p>
          </p:txBody>
        </p:sp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D28B3E3B-AEAE-3B2E-A9F7-64EFFC5F18EE}"/>
                </a:ext>
              </a:extLst>
            </p:cNvPr>
            <p:cNvSpPr txBox="1"/>
            <p:nvPr/>
          </p:nvSpPr>
          <p:spPr>
            <a:xfrm>
              <a:off x="833537" y="2793355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2</a:t>
              </a:r>
            </a:p>
          </p:txBody>
        </p:sp>
        <p:sp>
          <p:nvSpPr>
            <p:cNvPr id="19" name="Cuadro de texto 2">
              <a:extLst>
                <a:ext uri="{FF2B5EF4-FFF2-40B4-BE49-F238E27FC236}">
                  <a16:creationId xmlns:a16="http://schemas.microsoft.com/office/drawing/2014/main" id="{AB5B6E2E-DB68-6B92-D1D1-EAEE94C1E811}"/>
                </a:ext>
              </a:extLst>
            </p:cNvPr>
            <p:cNvSpPr txBox="1"/>
            <p:nvPr/>
          </p:nvSpPr>
          <p:spPr>
            <a:xfrm>
              <a:off x="855915" y="4112146"/>
              <a:ext cx="1257410" cy="36935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Banda 3</a:t>
              </a: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18BD66-D396-783C-1A99-332305A7930E}"/>
              </a:ext>
            </a:extLst>
          </p:cNvPr>
          <p:cNvCxnSpPr>
            <a:cxnSpLocks/>
          </p:cNvCxnSpPr>
          <p:nvPr/>
        </p:nvCxnSpPr>
        <p:spPr>
          <a:xfrm>
            <a:off x="7158359" y="3241684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974673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9623-6A7C-35AA-EE71-90853CC2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213"/>
            <a:ext cx="10515600" cy="1185793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Eliminación de bandas en zona de productos (II):</a:t>
            </a:r>
            <a:br>
              <a:rPr lang="es-ES" sz="3600" dirty="0"/>
            </a:br>
            <a:r>
              <a:rPr lang="es-ES" sz="3600" dirty="0"/>
              <a:t>¿por qué eliminamos la banda de abajo?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7D38823-5F54-C667-AFED-390CBA412A9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pic>
        <p:nvPicPr>
          <p:cNvPr id="9" name="Imagen 8" descr="Estante de tienda&#10;&#10;Descripción generada automáticamente con confianza media">
            <a:extLst>
              <a:ext uri="{FF2B5EF4-FFF2-40B4-BE49-F238E27FC236}">
                <a16:creationId xmlns:a16="http://schemas.microsoft.com/office/drawing/2014/main" id="{D47AF6E4-5F93-6872-EFFF-9215105D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68" y="1915091"/>
            <a:ext cx="5042353" cy="3781540"/>
          </a:xfrm>
          <a:prstGeom prst="rect">
            <a:avLst/>
          </a:prstGeom>
        </p:spPr>
      </p:pic>
      <p:pic>
        <p:nvPicPr>
          <p:cNvPr id="15" name="Imagen 14" descr="Imagen que contiene tabla, comida, llenado, alimentos&#10;&#10;Descripción generada automáticamente">
            <a:extLst>
              <a:ext uri="{FF2B5EF4-FFF2-40B4-BE49-F238E27FC236}">
                <a16:creationId xmlns:a16="http://schemas.microsoft.com/office/drawing/2014/main" id="{FA05666B-AD49-9EB7-06C0-8D8F125E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" y="1915091"/>
            <a:ext cx="5042053" cy="3781540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E11F864-7755-7A35-066C-FC2EB405FD30}"/>
              </a:ext>
            </a:extLst>
          </p:cNvPr>
          <p:cNvCxnSpPr>
            <a:cxnSpLocks/>
          </p:cNvCxnSpPr>
          <p:nvPr/>
        </p:nvCxnSpPr>
        <p:spPr>
          <a:xfrm flipV="1">
            <a:off x="628879" y="2875402"/>
            <a:ext cx="5042053" cy="110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0E593BC-B5A0-539E-C3C5-FDE7381B8D0E}"/>
              </a:ext>
            </a:extLst>
          </p:cNvPr>
          <p:cNvCxnSpPr>
            <a:cxnSpLocks/>
          </p:cNvCxnSpPr>
          <p:nvPr/>
        </p:nvCxnSpPr>
        <p:spPr>
          <a:xfrm>
            <a:off x="628878" y="4129488"/>
            <a:ext cx="5042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DEF1EB0-5F60-094B-9ACD-85D4DE6B274C}"/>
              </a:ext>
            </a:extLst>
          </p:cNvPr>
          <p:cNvCxnSpPr>
            <a:cxnSpLocks/>
          </p:cNvCxnSpPr>
          <p:nvPr/>
        </p:nvCxnSpPr>
        <p:spPr>
          <a:xfrm>
            <a:off x="6521068" y="2930486"/>
            <a:ext cx="50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744B995-375E-946C-BDF8-9F9847C9D15C}"/>
              </a:ext>
            </a:extLst>
          </p:cNvPr>
          <p:cNvCxnSpPr>
            <a:cxnSpLocks/>
          </p:cNvCxnSpPr>
          <p:nvPr/>
        </p:nvCxnSpPr>
        <p:spPr>
          <a:xfrm>
            <a:off x="6520768" y="4283724"/>
            <a:ext cx="50420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0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(I): añadir parejas completas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474164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474164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06571"/>
              </p:ext>
            </p:extLst>
          </p:nvPr>
        </p:nvGraphicFramePr>
        <p:xfrm>
          <a:off x="506776" y="2284168"/>
          <a:ext cx="6169446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547488">
                  <a:extLst>
                    <a:ext uri="{9D8B030D-6E8A-4147-A177-3AD203B41FA5}">
                      <a16:colId xmlns:a16="http://schemas.microsoft.com/office/drawing/2014/main" val="3309314351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561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8255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68255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60769"/>
              </p:ext>
            </p:extLst>
          </p:nvPr>
        </p:nvGraphicFramePr>
        <p:xfrm>
          <a:off x="8042313" y="2284170"/>
          <a:ext cx="3756752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475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  <a:gridCol w="1879277">
                  <a:extLst>
                    <a:ext uri="{9D8B030D-6E8A-4147-A177-3AD203B41FA5}">
                      <a16:colId xmlns:a16="http://schemas.microsoft.com/office/drawing/2014/main" val="1941208579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/>
                        <a:t>vector_desechadas </a:t>
                      </a:r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6928" y="5429354"/>
            <a:ext cx="5598141" cy="1038700"/>
            <a:chOff x="2825122" y="5048930"/>
            <a:chExt cx="5598141" cy="103870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25122" y="5418262"/>
              <a:ext cx="5598141" cy="669368"/>
              <a:chOff x="2825122" y="5418262"/>
              <a:chExt cx="5598141" cy="6693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49688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554" b="-39130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mascara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DEDB60F9-816A-AD01-C610-10732F1B93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758495"/>
                    <a:ext cx="5496889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54" b="-4222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25122" y="5418262"/>
                <a:ext cx="5598141" cy="66936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pareja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7120136" y="3347483"/>
            <a:ext cx="369334" cy="706321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474164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[]</a:t>
            </a:r>
          </a:p>
        </p:txBody>
      </p:sp>
    </p:spTree>
    <p:extLst>
      <p:ext uri="{BB962C8B-B14F-4D97-AF65-F5344CB8AC3E}">
        <p14:creationId xmlns:p14="http://schemas.microsoft.com/office/powerpoint/2010/main" val="665516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F0152C8-A539-66CE-D5D3-B8E4260FC9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A9CFE3-2D1C-5C95-7B73-F88C0D68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131"/>
            <a:ext cx="12192000" cy="881349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Fase de aprendizaje (II): añadir límites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B3EB2D-115E-E763-6F94-57155265A6DD}"/>
              </a:ext>
            </a:extLst>
          </p:cNvPr>
          <p:cNvSpPr txBox="1"/>
          <p:nvPr/>
        </p:nvSpPr>
        <p:spPr>
          <a:xfrm>
            <a:off x="1454668" y="1175275"/>
            <a:ext cx="556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vector_mascara = [[209, 564], [1312, 1644], [2302, 2575]]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889917-4DB7-29C3-E409-662C7655C1D1}"/>
              </a:ext>
            </a:extLst>
          </p:cNvPr>
          <p:cNvSpPr txBox="1"/>
          <p:nvPr/>
        </p:nvSpPr>
        <p:spPr>
          <a:xfrm>
            <a:off x="1454668" y="1504956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vector_aprendizaje = [[438, 590], [1370, 1622], [2300, 2656]]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7B8CD8BB-9D48-7507-E4C8-E7BE6CF2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00232"/>
              </p:ext>
            </p:extLst>
          </p:nvPr>
        </p:nvGraphicFramePr>
        <p:xfrm>
          <a:off x="1465245" y="2284170"/>
          <a:ext cx="4621958" cy="280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25">
                  <a:extLst>
                    <a:ext uri="{9D8B030D-6E8A-4147-A177-3AD203B41FA5}">
                      <a16:colId xmlns:a16="http://schemas.microsoft.com/office/drawing/2014/main" val="296968799"/>
                    </a:ext>
                  </a:extLst>
                </a:gridCol>
                <a:gridCol w="1817783">
                  <a:extLst>
                    <a:ext uri="{9D8B030D-6E8A-4147-A177-3AD203B41FA5}">
                      <a16:colId xmlns:a16="http://schemas.microsoft.com/office/drawing/2014/main" val="3698728514"/>
                    </a:ext>
                  </a:extLst>
                </a:gridCol>
                <a:gridCol w="1788150">
                  <a:extLst>
                    <a:ext uri="{9D8B030D-6E8A-4147-A177-3AD203B41FA5}">
                      <a16:colId xmlns:a16="http://schemas.microsoft.com/office/drawing/2014/main" val="3439115096"/>
                    </a:ext>
                  </a:extLst>
                </a:gridCol>
              </a:tblGrid>
              <a:tr h="63411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vector_aprendizaje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vector_desechadas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92936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438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209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41003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54473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1370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05646"/>
                  </a:ext>
                </a:extLst>
              </a:tr>
              <a:tr h="367381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627242"/>
                  </a:ext>
                </a:extLst>
              </a:tr>
              <a:tr h="36738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332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2656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23300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FC4B4A2-BA03-3944-CB81-ADE7E29B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974925"/>
              </p:ext>
            </p:extLst>
          </p:nvPr>
        </p:nvGraphicFramePr>
        <p:xfrm>
          <a:off x="8204105" y="2264742"/>
          <a:ext cx="3176319" cy="2845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1">
                  <a:extLst>
                    <a:ext uri="{9D8B030D-6E8A-4147-A177-3AD203B41FA5}">
                      <a16:colId xmlns:a16="http://schemas.microsoft.com/office/drawing/2014/main" val="3407852230"/>
                    </a:ext>
                  </a:extLst>
                </a:gridCol>
                <a:gridCol w="1905918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44889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vector_mascara_def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66710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66710">
                <a:tc v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C36F95CE-ED29-B281-27B8-C4CB79CA9503}"/>
              </a:ext>
            </a:extLst>
          </p:cNvPr>
          <p:cNvGrpSpPr/>
          <p:nvPr/>
        </p:nvGrpSpPr>
        <p:grpSpPr>
          <a:xfrm>
            <a:off x="3292252" y="5274772"/>
            <a:ext cx="5607496" cy="1477328"/>
            <a:chOff x="2875749" y="5048930"/>
            <a:chExt cx="5607496" cy="147732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D6B559-D1A8-99C9-2172-62F3588404AD}"/>
                </a:ext>
              </a:extLst>
            </p:cNvPr>
            <p:cNvGrpSpPr/>
            <p:nvPr/>
          </p:nvGrpSpPr>
          <p:grpSpPr>
            <a:xfrm>
              <a:off x="2875749" y="5418262"/>
              <a:ext cx="5607496" cy="1107996"/>
              <a:chOff x="2875749" y="5418262"/>
              <a:chExt cx="5607496" cy="1107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][0]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r>
                      <a:rPr lang="es-E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ó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|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aprendizaje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][1] − 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vector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desechadas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lang="es-E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s-E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&lt;100</m:t>
                          </m:r>
                        </m:oMath>
                      </m:oMathPara>
                    </a14:m>
                    <a:endParaRPr lang="es-ES" b="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s-ES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59096F31-F239-598A-C29A-F77A6E20C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5749" y="5418262"/>
                    <a:ext cx="5607496" cy="110799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49" r="-652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EDF0D056-82F4-C57A-109B-31039F0344F2}"/>
                  </a:ext>
                </a:extLst>
              </p:cNvPr>
              <p:cNvSpPr/>
              <p:nvPr/>
            </p:nvSpPr>
            <p:spPr>
              <a:xfrm>
                <a:off x="2875749" y="5418262"/>
                <a:ext cx="5607496" cy="8393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3C37604-3EBC-AC3F-C52B-9DFAABE2D4F3}"/>
                </a:ext>
              </a:extLst>
            </p:cNvPr>
            <p:cNvSpPr txBox="1"/>
            <p:nvPr/>
          </p:nvSpPr>
          <p:spPr>
            <a:xfrm>
              <a:off x="3214480" y="5048930"/>
              <a:ext cx="481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Condición para añadir límite a máscara definitiva</a:t>
              </a:r>
            </a:p>
          </p:txBody>
        </p:sp>
      </p:grp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5CE14466-E766-F086-DAE7-658C797D7919}"/>
              </a:ext>
            </a:extLst>
          </p:cNvPr>
          <p:cNvSpPr/>
          <p:nvPr/>
        </p:nvSpPr>
        <p:spPr>
          <a:xfrm rot="5400000">
            <a:off x="6960987" y="2918985"/>
            <a:ext cx="369334" cy="1595016"/>
          </a:xfrm>
          <a:prstGeom prst="upArrow">
            <a:avLst>
              <a:gd name="adj1" fmla="val 23895"/>
              <a:gd name="adj2" fmla="val 412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89C0330-104F-EC58-A6F8-98906C66DA6E}"/>
              </a:ext>
            </a:extLst>
          </p:cNvPr>
          <p:cNvSpPr txBox="1"/>
          <p:nvPr/>
        </p:nvSpPr>
        <p:spPr>
          <a:xfrm>
            <a:off x="1454668" y="1844643"/>
            <a:ext cx="594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vector_desechadas = [209, 564]</a:t>
            </a:r>
          </a:p>
        </p:txBody>
      </p:sp>
    </p:spTree>
    <p:extLst>
      <p:ext uri="{BB962C8B-B14F-4D97-AF65-F5344CB8AC3E}">
        <p14:creationId xmlns:p14="http://schemas.microsoft.com/office/powerpoint/2010/main" val="221561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403C2-39DC-2853-3B26-9A827C50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"/>
            <a:ext cx="10515600" cy="637410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Obtención del ancho de las parejas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5CDE4F2-E272-5341-30B0-D29A2E6F7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31906"/>
              </p:ext>
            </p:extLst>
          </p:nvPr>
        </p:nvGraphicFramePr>
        <p:xfrm>
          <a:off x="1775221" y="609826"/>
          <a:ext cx="3363276" cy="2684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608470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46001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46001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710F942-6E86-0485-1D77-D52F29E86834}"/>
              </a:ext>
            </a:extLst>
          </p:cNvPr>
          <p:cNvGrpSpPr/>
          <p:nvPr/>
        </p:nvGrpSpPr>
        <p:grpSpPr>
          <a:xfrm>
            <a:off x="5253290" y="1909368"/>
            <a:ext cx="1856265" cy="1384934"/>
            <a:chOff x="4146965" y="3244334"/>
            <a:chExt cx="1856265" cy="1384934"/>
          </a:xfrm>
        </p:grpSpPr>
        <p:sp>
          <p:nvSpPr>
            <p:cNvPr id="7" name="Cerrar llave 6">
              <a:extLst>
                <a:ext uri="{FF2B5EF4-FFF2-40B4-BE49-F238E27FC236}">
                  <a16:creationId xmlns:a16="http://schemas.microsoft.com/office/drawing/2014/main" id="{C41576E5-5FF5-E44D-395C-AF9A3AC2C0C0}"/>
                </a:ext>
              </a:extLst>
            </p:cNvPr>
            <p:cNvSpPr/>
            <p:nvPr/>
          </p:nvSpPr>
          <p:spPr>
            <a:xfrm>
              <a:off x="4146965" y="3244334"/>
              <a:ext cx="282734" cy="66056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4DDC85-5288-1C7A-108A-BE8C78B2FFDF}"/>
                </a:ext>
              </a:extLst>
            </p:cNvPr>
            <p:cNvSpPr txBox="1"/>
            <p:nvPr/>
          </p:nvSpPr>
          <p:spPr>
            <a:xfrm>
              <a:off x="4429699" y="3380978"/>
              <a:ext cx="157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1 = 332 </a:t>
              </a:r>
            </a:p>
          </p:txBody>
        </p:sp>
        <p:sp>
          <p:nvSpPr>
            <p:cNvPr id="9" name="Cerrar llave 8">
              <a:extLst>
                <a:ext uri="{FF2B5EF4-FFF2-40B4-BE49-F238E27FC236}">
                  <a16:creationId xmlns:a16="http://schemas.microsoft.com/office/drawing/2014/main" id="{EC509A9A-E70E-2CEE-F10B-504A81EFDEB4}"/>
                </a:ext>
              </a:extLst>
            </p:cNvPr>
            <p:cNvSpPr/>
            <p:nvPr/>
          </p:nvSpPr>
          <p:spPr>
            <a:xfrm>
              <a:off x="4147883" y="3956979"/>
              <a:ext cx="282734" cy="67228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0EA2A70-2EF5-CA8E-2283-79B9A3F8D104}"/>
                </a:ext>
              </a:extLst>
            </p:cNvPr>
            <p:cNvSpPr txBox="1"/>
            <p:nvPr/>
          </p:nvSpPr>
          <p:spPr>
            <a:xfrm>
              <a:off x="4429698" y="4094678"/>
              <a:ext cx="1573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Ancho 2 = 273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/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𝐴𝑛𝑐h𝑜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𝐴𝑛𝑐h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=332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EA682D0-246D-C956-5F16-846CAA7F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79" y="1790687"/>
                <a:ext cx="3190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AAE3C12-EED2-696C-F797-D0F02EAED217}"/>
              </a:ext>
            </a:extLst>
          </p:cNvPr>
          <p:cNvCxnSpPr>
            <a:cxnSpLocks/>
          </p:cNvCxnSpPr>
          <p:nvPr/>
        </p:nvCxnSpPr>
        <p:spPr>
          <a:xfrm>
            <a:off x="543848" y="3440012"/>
            <a:ext cx="11103912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A017A5FA-E223-9EE0-435B-CD31EB545E02}"/>
              </a:ext>
            </a:extLst>
          </p:cNvPr>
          <p:cNvSpPr txBox="1">
            <a:spLocks/>
          </p:cNvSpPr>
          <p:nvPr/>
        </p:nvSpPr>
        <p:spPr>
          <a:xfrm>
            <a:off x="838200" y="3428381"/>
            <a:ext cx="10515600" cy="63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/>
              <a:t>Completar bandas a medias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E944302C-4F9F-25A5-813D-DB47F1DB6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118393"/>
              </p:ext>
            </p:extLst>
          </p:nvPr>
        </p:nvGraphicFramePr>
        <p:xfrm>
          <a:off x="1731147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1B2AE-F217-99B0-99E4-A49C969DC5A3}"/>
              </a:ext>
            </a:extLst>
          </p:cNvPr>
          <p:cNvSpPr/>
          <p:nvPr/>
        </p:nvSpPr>
        <p:spPr>
          <a:xfrm>
            <a:off x="5912798" y="4778563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Ancho = 332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1E9BC91-78E8-93D8-B891-129DB97EA038}"/>
              </a:ext>
            </a:extLst>
          </p:cNvPr>
          <p:cNvCxnSpPr>
            <a:cxnSpLocks/>
          </p:cNvCxnSpPr>
          <p:nvPr/>
        </p:nvCxnSpPr>
        <p:spPr>
          <a:xfrm>
            <a:off x="5379786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4B6E64-4522-FF1B-2033-A76566EE8402}"/>
              </a:ext>
            </a:extLst>
          </p:cNvPr>
          <p:cNvCxnSpPr>
            <a:cxnSpLocks/>
          </p:cNvCxnSpPr>
          <p:nvPr/>
        </p:nvCxnSpPr>
        <p:spPr>
          <a:xfrm>
            <a:off x="7365423" y="524781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9A1B2C5D-684A-0B6B-9D45-C2871CC7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753169"/>
              </p:ext>
            </p:extLst>
          </p:nvPr>
        </p:nvGraphicFramePr>
        <p:xfrm>
          <a:off x="8122358" y="4032125"/>
          <a:ext cx="336327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76">
                  <a:extLst>
                    <a:ext uri="{9D8B030D-6E8A-4147-A177-3AD203B41FA5}">
                      <a16:colId xmlns:a16="http://schemas.microsoft.com/office/drawing/2014/main" val="1166664727"/>
                    </a:ext>
                  </a:extLst>
                </a:gridCol>
                <a:gridCol w="1894900">
                  <a:extLst>
                    <a:ext uri="{9D8B030D-6E8A-4147-A177-3AD203B41FA5}">
                      <a16:colId xmlns:a16="http://schemas.microsoft.com/office/drawing/2014/main" val="3215325456"/>
                    </a:ext>
                  </a:extLst>
                </a:gridCol>
              </a:tblGrid>
              <a:tr h="525793"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Número de pareja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vector_mascara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49280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62208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564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20239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1312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2776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1644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05164"/>
                  </a:ext>
                </a:extLst>
              </a:tr>
              <a:tr h="304406">
                <a:tc rowSpan="2"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2302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61802"/>
                  </a:ext>
                </a:extLst>
              </a:tr>
              <a:tr h="304406">
                <a:tc vMerge="1">
                  <a:txBody>
                    <a:bodyPr/>
                    <a:lstStyle/>
                    <a:p>
                      <a:pPr algn="ctr"/>
                      <a:endParaRPr lang="es-E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bg1"/>
                          </a:solidFill>
                        </a:rPr>
                        <a:t>2575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099459"/>
                  </a:ext>
                </a:extLst>
              </a:tr>
            </a:tbl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7CB320F2-C2BA-49DA-C5D8-25BFE407E504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</p:spTree>
    <p:extLst>
      <p:ext uri="{BB962C8B-B14F-4D97-AF65-F5344CB8AC3E}">
        <p14:creationId xmlns:p14="http://schemas.microsoft.com/office/powerpoint/2010/main" val="1143707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879D-91C5-2BAB-BC8C-38D3A47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08" y="516623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Relleno con bandas artificiales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B4B44C-758E-D46B-BB24-ECE53683451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EAB40D9-65A3-3090-BC69-04C42515AF54}"/>
              </a:ext>
            </a:extLst>
          </p:cNvPr>
          <p:cNvGrpSpPr/>
          <p:nvPr/>
        </p:nvGrpSpPr>
        <p:grpSpPr>
          <a:xfrm>
            <a:off x="53528" y="1825154"/>
            <a:ext cx="4738810" cy="2883245"/>
            <a:chOff x="1405104" y="1976888"/>
            <a:chExt cx="4738810" cy="2883245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FF08EED-7B25-EB22-DB7E-A127BE572353}"/>
                </a:ext>
              </a:extLst>
            </p:cNvPr>
            <p:cNvGrpSpPr/>
            <p:nvPr/>
          </p:nvGrpSpPr>
          <p:grpSpPr>
            <a:xfrm>
              <a:off x="2284511" y="1976888"/>
              <a:ext cx="3859403" cy="2883245"/>
              <a:chOff x="1401878" y="1416340"/>
              <a:chExt cx="3859403" cy="2883245"/>
            </a:xfrm>
          </p:grpSpPr>
          <p:pic>
            <p:nvPicPr>
              <p:cNvPr id="11" name="Imagen 10" descr="Forma, Rectángulo&#10;&#10;Descripción generada automáticamente">
                <a:extLst>
                  <a:ext uri="{FF2B5EF4-FFF2-40B4-BE49-F238E27FC236}">
                    <a16:creationId xmlns:a16="http://schemas.microsoft.com/office/drawing/2014/main" id="{EAC4722A-429E-9A4F-7258-51F9A3B17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6731" y="1416343"/>
                <a:ext cx="3844550" cy="2883242"/>
              </a:xfrm>
              <a:prstGeom prst="rect">
                <a:avLst/>
              </a:prstGeom>
            </p:spPr>
          </p:pic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97DE795C-B865-CFBA-1AD3-B1237311097C}"/>
                  </a:ext>
                </a:extLst>
              </p:cNvPr>
              <p:cNvGrpSpPr/>
              <p:nvPr/>
            </p:nvGrpSpPr>
            <p:grpSpPr>
              <a:xfrm>
                <a:off x="1401878" y="1416340"/>
                <a:ext cx="3859402" cy="2883242"/>
                <a:chOff x="4288124" y="2295635"/>
                <a:chExt cx="3315913" cy="247575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8AB9344C-27AB-B2D0-0418-0EB8A2A8B4D5}"/>
                    </a:ext>
                  </a:extLst>
                </p:cNvPr>
                <p:cNvGrpSpPr/>
                <p:nvPr/>
              </p:nvGrpSpPr>
              <p:grpSpPr>
                <a:xfrm>
                  <a:off x="4288124" y="2295635"/>
                  <a:ext cx="3315913" cy="2475755"/>
                  <a:chOff x="4288124" y="2295635"/>
                  <a:chExt cx="3315913" cy="2475755"/>
                </a:xfrm>
              </p:grpSpPr>
              <p:cxnSp>
                <p:nvCxnSpPr>
                  <p:cNvPr id="6" name="Conector recto 5">
                    <a:extLst>
                      <a:ext uri="{FF2B5EF4-FFF2-40B4-BE49-F238E27FC236}">
                        <a16:creationId xmlns:a16="http://schemas.microsoft.com/office/drawing/2014/main" id="{26F009A0-7811-F0BF-D4A8-B492DEEE8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88124" y="2720372"/>
                    <a:ext cx="331591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6">
                    <a:extLst>
                      <a:ext uri="{FF2B5EF4-FFF2-40B4-BE49-F238E27FC236}">
                        <a16:creationId xmlns:a16="http://schemas.microsoft.com/office/drawing/2014/main" id="{2C15D02E-46F8-B0CE-F4F5-AF1BA2559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94583" y="4346884"/>
                    <a:ext cx="3309453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" name="Rectángulo 7">
                    <a:extLst>
                      <a:ext uri="{FF2B5EF4-FFF2-40B4-BE49-F238E27FC236}">
                        <a16:creationId xmlns:a16="http://schemas.microsoft.com/office/drawing/2014/main" id="{F21D120C-E321-3133-6203-BD7CCA3F5D37}"/>
                      </a:ext>
                    </a:extLst>
                  </p:cNvPr>
                  <p:cNvSpPr/>
                  <p:nvPr/>
                </p:nvSpPr>
                <p:spPr>
                  <a:xfrm>
                    <a:off x="4289109" y="2295635"/>
                    <a:ext cx="3314928" cy="247575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9442A062-3D67-E4A1-19B2-D8A6041BD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94583" y="3120989"/>
                    <a:ext cx="3309453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9A4DBEEE-0AA3-7A57-818C-EC8FE4DA7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94583" y="3946343"/>
                  <a:ext cx="3309453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19FDF43-0296-DF0B-D548-5E1FDF2E1C5E}"/>
                </a:ext>
              </a:extLst>
            </p:cNvPr>
            <p:cNvSpPr txBox="1"/>
            <p:nvPr/>
          </p:nvSpPr>
          <p:spPr>
            <a:xfrm>
              <a:off x="1405104" y="2178831"/>
              <a:ext cx="11347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404B229-D451-6C35-901F-2144492E10DB}"/>
                </a:ext>
              </a:extLst>
            </p:cNvPr>
            <p:cNvSpPr txBox="1"/>
            <p:nvPr/>
          </p:nvSpPr>
          <p:spPr>
            <a:xfrm>
              <a:off x="1405104" y="4073366"/>
              <a:ext cx="92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Altura media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/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separacion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2 −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Altura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media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este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caso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b="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25E2179-7C6A-9316-21A8-0C2ECEF1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46" y="5511295"/>
                <a:ext cx="6448880" cy="52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 29">
            <a:extLst>
              <a:ext uri="{FF2B5EF4-FFF2-40B4-BE49-F238E27FC236}">
                <a16:creationId xmlns:a16="http://schemas.microsoft.com/office/drawing/2014/main" id="{B096DDBA-CDB2-DD6B-E80C-EBF4FB022800}"/>
              </a:ext>
            </a:extLst>
          </p:cNvPr>
          <p:cNvSpPr/>
          <p:nvPr/>
        </p:nvSpPr>
        <p:spPr>
          <a:xfrm>
            <a:off x="5416416" y="278635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Relleno con bandas artificiales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14BA1D71-F701-8189-AE43-F892B488ACE0}"/>
              </a:ext>
            </a:extLst>
          </p:cNvPr>
          <p:cNvCxnSpPr>
            <a:cxnSpLocks/>
          </p:cNvCxnSpPr>
          <p:nvPr/>
        </p:nvCxnSpPr>
        <p:spPr>
          <a:xfrm>
            <a:off x="4883404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30C291D6-E7D8-E2D7-D52D-8D9E9EAC15B7}"/>
              </a:ext>
            </a:extLst>
          </p:cNvPr>
          <p:cNvCxnSpPr>
            <a:cxnSpLocks/>
          </p:cNvCxnSpPr>
          <p:nvPr/>
        </p:nvCxnSpPr>
        <p:spPr>
          <a:xfrm>
            <a:off x="6869041" y="325560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 descr="Patrón de fondo&#10;&#10;Descripción generada automáticamente">
            <a:extLst>
              <a:ext uri="{FF2B5EF4-FFF2-40B4-BE49-F238E27FC236}">
                <a16:creationId xmlns:a16="http://schemas.microsoft.com/office/drawing/2014/main" id="{2CC1D51C-0784-8F23-A342-E017E1A8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79" y="1805509"/>
            <a:ext cx="3870517" cy="290288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58ACD1E-D4A4-5D83-52E1-3D3E789BE8D5}"/>
              </a:ext>
            </a:extLst>
          </p:cNvPr>
          <p:cNvSpPr txBox="1"/>
          <p:nvPr/>
        </p:nvSpPr>
        <p:spPr>
          <a:xfrm>
            <a:off x="6858796" y="2504607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- 50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0DE9834-2366-5070-5F21-BB32F912B7D1}"/>
              </a:ext>
            </a:extLst>
          </p:cNvPr>
          <p:cNvCxnSpPr>
            <a:cxnSpLocks/>
          </p:cNvCxnSpPr>
          <p:nvPr/>
        </p:nvCxnSpPr>
        <p:spPr>
          <a:xfrm>
            <a:off x="7480449" y="2229995"/>
            <a:ext cx="0" cy="88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457FE7E-B827-C8D6-6497-F06816AB9B79}"/>
              </a:ext>
            </a:extLst>
          </p:cNvPr>
          <p:cNvSpPr txBox="1"/>
          <p:nvPr/>
        </p:nvSpPr>
        <p:spPr>
          <a:xfrm>
            <a:off x="11562710" y="2736420"/>
            <a:ext cx="7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 + 50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76B70D58-93DF-4683-AD7E-C436F2C4AE29}"/>
              </a:ext>
            </a:extLst>
          </p:cNvPr>
          <p:cNvCxnSpPr>
            <a:cxnSpLocks/>
          </p:cNvCxnSpPr>
          <p:nvPr/>
        </p:nvCxnSpPr>
        <p:spPr>
          <a:xfrm>
            <a:off x="11598924" y="2382395"/>
            <a:ext cx="0" cy="1046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06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Resultado final tras aplicar la máscara de la etapa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1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6" descr="Una tienda de comida&#10;&#10;Descripción generada automáticamente">
            <a:extLst>
              <a:ext uri="{FF2B5EF4-FFF2-40B4-BE49-F238E27FC236}">
                <a16:creationId xmlns:a16="http://schemas.microsoft.com/office/drawing/2014/main" id="{F98DC98F-1A64-EFC8-989B-B870ADEE9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959009"/>
            <a:ext cx="3220600" cy="2415450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8451F95-F2C5-10B4-F26F-0171FB38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F9D787E-F77C-8C92-5AD5-AF557B4A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4" y="3988429"/>
            <a:ext cx="3220600" cy="2415450"/>
          </a:xfrm>
          <a:prstGeom prst="rect">
            <a:avLst/>
          </a:prstGeom>
        </p:spPr>
      </p:pic>
      <p:sp>
        <p:nvSpPr>
          <p:cNvPr id="22" name="Botón de acción: Volver 2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9CD3824-967E-037D-4956-01F6E695F2A8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567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77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4E13C875-9DBD-579D-8DF7-826EEAB5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27839" r="57448" b="58555"/>
          <a:stretch/>
        </p:blipFill>
        <p:spPr>
          <a:xfrm>
            <a:off x="4194809" y="2583180"/>
            <a:ext cx="1417321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E7FD3E-0B76-7CC1-26C0-7869EDD4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6" y="2113870"/>
            <a:ext cx="6438701" cy="37022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89F8AE-C0EB-952A-FA48-69E1B9E258DF}"/>
              </a:ext>
            </a:extLst>
          </p:cNvPr>
          <p:cNvSpPr txBox="1"/>
          <p:nvPr/>
        </p:nvSpPr>
        <p:spPr>
          <a:xfrm>
            <a:off x="738470" y="1744538"/>
            <a:ext cx="565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Mapa del comercio </a:t>
            </a:r>
            <a:r>
              <a:rPr lang="es-ES" dirty="0">
                <a:cs typeface="Arial" panose="020B0604020202020204" pitchFamily="34" charset="0"/>
              </a:rPr>
              <a:t>→ posición actual del robot</a:t>
            </a:r>
            <a:endParaRPr lang="es-ES" dirty="0"/>
          </a:p>
        </p:txBody>
      </p:sp>
      <p:graphicFrame>
        <p:nvGraphicFramePr>
          <p:cNvPr id="6" name="Tabla 21">
            <a:extLst>
              <a:ext uri="{FF2B5EF4-FFF2-40B4-BE49-F238E27FC236}">
                <a16:creationId xmlns:a16="http://schemas.microsoft.com/office/drawing/2014/main" id="{BC99E20C-A6E8-4EBF-F2D7-9F5BD195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04060"/>
              </p:ext>
            </p:extLst>
          </p:nvPr>
        </p:nvGraphicFramePr>
        <p:xfrm>
          <a:off x="7844007" y="2507309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Código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8412345678905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4871258934895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2E34A40-FC8F-EB97-C33A-62F35A95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9" y="331520"/>
            <a:ext cx="10301742" cy="6040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s-ES" sz="4000" kern="1200" dirty="0">
                <a:latin typeface="+mj-lt"/>
                <a:ea typeface="+mj-ea"/>
                <a:cs typeface="+mj-cs"/>
              </a:rPr>
              <a:t>Información previa con la que cuenta el sistema</a:t>
            </a:r>
          </a:p>
        </p:txBody>
      </p:sp>
      <p:sp>
        <p:nvSpPr>
          <p:cNvPr id="8" name="Signo más 7">
            <a:extLst>
              <a:ext uri="{FF2B5EF4-FFF2-40B4-BE49-F238E27FC236}">
                <a16:creationId xmlns:a16="http://schemas.microsoft.com/office/drawing/2014/main" id="{61B17212-D17C-E0B0-D8E7-806EA7FCAB6E}"/>
              </a:ext>
            </a:extLst>
          </p:cNvPr>
          <p:cNvSpPr/>
          <p:nvPr/>
        </p:nvSpPr>
        <p:spPr>
          <a:xfrm>
            <a:off x="6783647" y="3285375"/>
            <a:ext cx="903384" cy="8482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24979-D91D-4702-0961-B2D10E54886D}"/>
              </a:ext>
            </a:extLst>
          </p:cNvPr>
          <p:cNvSpPr txBox="1"/>
          <p:nvPr/>
        </p:nvSpPr>
        <p:spPr>
          <a:xfrm>
            <a:off x="344946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57C9CE2-4777-6302-8B1D-07C1275F8DA4}"/>
              </a:ext>
            </a:extLst>
          </p:cNvPr>
          <p:cNvSpPr txBox="1"/>
          <p:nvPr/>
        </p:nvSpPr>
        <p:spPr>
          <a:xfrm>
            <a:off x="7844007" y="1461674"/>
            <a:ext cx="39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444723-248A-2B01-5089-5FDF651972EC}"/>
              </a:ext>
            </a:extLst>
          </p:cNvPr>
          <p:cNvSpPr txBox="1"/>
          <p:nvPr/>
        </p:nvSpPr>
        <p:spPr>
          <a:xfrm>
            <a:off x="7429452" y="2128209"/>
            <a:ext cx="466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Listado producto - código guardado en memoria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BC35DA9-D024-98C7-7674-1EF0DE60F989}"/>
              </a:ext>
            </a:extLst>
          </p:cNvPr>
          <p:cNvSpPr txBox="1"/>
          <p:nvPr/>
        </p:nvSpPr>
        <p:spPr>
          <a:xfrm>
            <a:off x="6777423" y="5534927"/>
            <a:ext cx="52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68392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(III)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D77F7F6B-2033-8EC4-7806-C3BFFF5CD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6" t="27839" r="34399" b="58086"/>
          <a:stretch/>
        </p:blipFill>
        <p:spPr>
          <a:xfrm>
            <a:off x="5600699" y="2583180"/>
            <a:ext cx="150876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0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107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(IV)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13" name="Imagen 1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CC122D2F-F681-4C90-875B-E73E27A55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59" y="1226834"/>
            <a:ext cx="6496280" cy="48722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7F8E8F5-A407-3CFB-157A-65B4F757A578}"/>
              </a:ext>
            </a:extLst>
          </p:cNvPr>
          <p:cNvSpPr/>
          <p:nvPr/>
        </p:nvSpPr>
        <p:spPr>
          <a:xfrm>
            <a:off x="2847859" y="1226834"/>
            <a:ext cx="6496280" cy="48722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8C5AE7FE-1134-96D1-D955-E9B2FE2BC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1" t="27838" r="13814" b="58790"/>
          <a:stretch/>
        </p:blipFill>
        <p:spPr>
          <a:xfrm>
            <a:off x="7052309" y="2583180"/>
            <a:ext cx="1394461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0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dirty="0"/>
              <a:t>Zoom hacia cada una de las bandas identificadas (V)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2</a:t>
            </a:r>
          </a:p>
        </p:txBody>
      </p:sp>
      <p:pic>
        <p:nvPicPr>
          <p:cNvPr id="5" name="Imagen 4" descr="Imagen que contiene botella, interior, estante, refrigerador&#10;&#10;Descripción generada automáticamente">
            <a:extLst>
              <a:ext uri="{FF2B5EF4-FFF2-40B4-BE49-F238E27FC236}">
                <a16:creationId xmlns:a16="http://schemas.microsoft.com/office/drawing/2014/main" id="{F4E95960-C68F-E97A-7FF0-5075AE6BE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2" y="1561134"/>
            <a:ext cx="4980972" cy="3735729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FF686A-54A3-98B7-C7EB-FA336548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878" y="1561133"/>
            <a:ext cx="4980972" cy="3735729"/>
          </a:xfrm>
          <a:prstGeom prst="rect">
            <a:avLst/>
          </a:prstGeom>
        </p:spPr>
      </p:pic>
      <p:sp>
        <p:nvSpPr>
          <p:cNvPr id="8" name="Botón de acción: Volver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F6143A-8091-F496-837B-2248E193A4B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6B981F-D059-A285-2CC5-D5AC0FE5C7DD}"/>
              </a:ext>
            </a:extLst>
          </p:cNvPr>
          <p:cNvCxnSpPr/>
          <p:nvPr/>
        </p:nvCxnSpPr>
        <p:spPr>
          <a:xfrm>
            <a:off x="5659463" y="3428998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251B06-C854-01DA-C162-2F79C547DEC5}"/>
              </a:ext>
            </a:extLst>
          </p:cNvPr>
          <p:cNvSpPr txBox="1"/>
          <p:nvPr/>
        </p:nvSpPr>
        <p:spPr>
          <a:xfrm>
            <a:off x="5713152" y="3059665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998644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2CBAE2-9970-A4C0-1B0A-5FFF56A4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427"/>
            <a:ext cx="10515600" cy="727692"/>
          </a:xfrm>
        </p:spPr>
        <p:txBody>
          <a:bodyPr>
            <a:normAutofit/>
          </a:bodyPr>
          <a:lstStyle/>
          <a:p>
            <a:pPr algn="ctr"/>
            <a:r>
              <a:rPr lang="es-ES" sz="3600" dirty="0"/>
              <a:t>Objetivo de la etapa 3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79AE371-26FA-AA69-1831-47FD044B96F4}"/>
              </a:ext>
            </a:extLst>
          </p:cNvPr>
          <p:cNvCxnSpPr/>
          <p:nvPr/>
        </p:nvCxnSpPr>
        <p:spPr>
          <a:xfrm>
            <a:off x="5497830" y="3429000"/>
            <a:ext cx="123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FC0887BF-5DB2-EE0B-79E9-FF8DD13B5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0" y="1665000"/>
            <a:ext cx="4703998" cy="3527998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5F5C9646-1062-B7D9-8342-1EE52332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2" y="1665000"/>
            <a:ext cx="4703998" cy="3527998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F4717589-A313-5769-CC24-997831F35473}"/>
              </a:ext>
            </a:extLst>
          </p:cNvPr>
          <p:cNvSpPr/>
          <p:nvPr/>
        </p:nvSpPr>
        <p:spPr>
          <a:xfrm>
            <a:off x="7956579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C06D2D-A3B7-E647-7E5E-1DB4B9FA4A21}"/>
              </a:ext>
            </a:extLst>
          </p:cNvPr>
          <p:cNvSpPr/>
          <p:nvPr/>
        </p:nvSpPr>
        <p:spPr>
          <a:xfrm>
            <a:off x="9503691" y="3362912"/>
            <a:ext cx="498370" cy="22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059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4F316-2D4C-FA7A-4663-DC11BD1B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3" y="2674965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3700" dirty="0">
                <a:solidFill>
                  <a:srgbClr val="FFFFFF"/>
                </a:solidFill>
              </a:rPr>
              <a:t>Identificación de los potenciales códigos de barras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AEF79C8-F49F-D82E-EC6C-BC54D8F9C305}"/>
              </a:ext>
            </a:extLst>
          </p:cNvPr>
          <p:cNvGrpSpPr/>
          <p:nvPr/>
        </p:nvGrpSpPr>
        <p:grpSpPr>
          <a:xfrm>
            <a:off x="6044480" y="239355"/>
            <a:ext cx="4246880" cy="6397107"/>
            <a:chOff x="0" y="0"/>
            <a:chExt cx="4246880" cy="7562215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0D41344-F45B-7680-760B-1BD4D061E164}"/>
                </a:ext>
              </a:extLst>
            </p:cNvPr>
            <p:cNvGrpSpPr/>
            <p:nvPr/>
          </p:nvGrpSpPr>
          <p:grpSpPr>
            <a:xfrm>
              <a:off x="0" y="0"/>
              <a:ext cx="4246880" cy="7562215"/>
              <a:chOff x="0" y="0"/>
              <a:chExt cx="4246880" cy="7562215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781204A-3332-91AC-E7A7-BCB89BCDD4F8}"/>
                  </a:ext>
                </a:extLst>
              </p:cNvPr>
              <p:cNvSpPr/>
              <p:nvPr/>
            </p:nvSpPr>
            <p:spPr>
              <a:xfrm>
                <a:off x="2780081" y="47548"/>
                <a:ext cx="1409065" cy="6565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000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896D4463-BED0-D94A-8A14-CBC48E4D8669}"/>
                  </a:ext>
                </a:extLst>
              </p:cNvPr>
              <p:cNvCxnSpPr/>
              <p:nvPr/>
            </p:nvCxnSpPr>
            <p:spPr>
              <a:xfrm>
                <a:off x="3470377" y="698601"/>
                <a:ext cx="0" cy="303818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123B6A4-BF59-4841-7344-0D302AAE1899}"/>
                  </a:ext>
                </a:extLst>
              </p:cNvPr>
              <p:cNvGrpSpPr/>
              <p:nvPr/>
            </p:nvGrpSpPr>
            <p:grpSpPr>
              <a:xfrm>
                <a:off x="0" y="0"/>
                <a:ext cx="4246880" cy="7562215"/>
                <a:chOff x="0" y="0"/>
                <a:chExt cx="4246880" cy="7562215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C60E2A20-2692-4A7B-D865-FF80687B8AA1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246880" cy="7562215"/>
                  <a:chOff x="0" y="0"/>
                  <a:chExt cx="4247295" cy="7562215"/>
                </a:xfrm>
              </p:grpSpPr>
              <p:grpSp>
                <p:nvGrpSpPr>
                  <p:cNvPr id="22" name="Grupo 21">
                    <a:extLst>
                      <a:ext uri="{FF2B5EF4-FFF2-40B4-BE49-F238E27FC236}">
                        <a16:creationId xmlns:a16="http://schemas.microsoft.com/office/drawing/2014/main" id="{289E5DA4-D6BF-803E-3824-2730B69965E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4247295" cy="7562215"/>
                    <a:chOff x="0" y="0"/>
                    <a:chExt cx="4247463" cy="7562215"/>
                  </a:xfrm>
                </p:grpSpPr>
                <p:grpSp>
                  <p:nvGrpSpPr>
                    <p:cNvPr id="26" name="Grupo 25">
                      <a:extLst>
                        <a:ext uri="{FF2B5EF4-FFF2-40B4-BE49-F238E27FC236}">
                          <a16:creationId xmlns:a16="http://schemas.microsoft.com/office/drawing/2014/main" id="{0D5FABC9-E62C-426C-5533-5C2211DFCE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247463" cy="7562215"/>
                      <a:chOff x="0" y="0"/>
                      <a:chExt cx="4247463" cy="7562215"/>
                    </a:xfrm>
                  </p:grpSpPr>
                  <p:grpSp>
                    <p:nvGrpSpPr>
                      <p:cNvPr id="30" name="Grupo 29">
                        <a:extLst>
                          <a:ext uri="{FF2B5EF4-FFF2-40B4-BE49-F238E27FC236}">
                            <a16:creationId xmlns:a16="http://schemas.microsoft.com/office/drawing/2014/main" id="{398BFC35-C724-ECF4-EE69-F7105781CCA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247463" cy="7562215"/>
                        <a:chOff x="0" y="0"/>
                        <a:chExt cx="4247904" cy="7562966"/>
                      </a:xfrm>
                    </p:grpSpPr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D124D2A-4F47-B67D-358A-4FD0B5DE5A0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247904" cy="7562966"/>
                          <a:chOff x="0" y="0"/>
                          <a:chExt cx="4247904" cy="7562966"/>
                        </a:xfrm>
                      </p:grpSpPr>
                      <p:grpSp>
                        <p:nvGrpSpPr>
                          <p:cNvPr id="42" name="Grupo 41">
                            <a:extLst>
                              <a:ext uri="{FF2B5EF4-FFF2-40B4-BE49-F238E27FC236}">
                                <a16:creationId xmlns:a16="http://schemas.microsoft.com/office/drawing/2014/main" id="{FC446B7F-C6D7-6166-7A50-B68F755CAED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4207679" cy="7562966"/>
                            <a:chOff x="0" y="0"/>
                            <a:chExt cx="4207679" cy="7562966"/>
                          </a:xfrm>
                        </p:grpSpPr>
                        <p:grpSp>
                          <p:nvGrpSpPr>
                            <p:cNvPr id="54" name="Grupo 53">
                              <a:extLst>
                                <a:ext uri="{FF2B5EF4-FFF2-40B4-BE49-F238E27FC236}">
                                  <a16:creationId xmlns:a16="http://schemas.microsoft.com/office/drawing/2014/main" id="{5D73ABA3-69B2-F2D2-9125-D841C4AEBB5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4207679" cy="7562966"/>
                              <a:chOff x="0" y="0"/>
                              <a:chExt cx="4207679" cy="7562966"/>
                            </a:xfrm>
                          </p:grpSpPr>
                          <p:grpSp>
                            <p:nvGrpSpPr>
                              <p:cNvPr id="58" name="Grupo 57">
                                <a:extLst>
                                  <a:ext uri="{FF2B5EF4-FFF2-40B4-BE49-F238E27FC236}">
                                    <a16:creationId xmlns:a16="http://schemas.microsoft.com/office/drawing/2014/main" id="{BF278621-3345-569B-999F-CCDCCD9B5DA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504950" cy="7315173"/>
                                <a:chOff x="0" y="0"/>
                                <a:chExt cx="1504950" cy="7315173"/>
                              </a:xfrm>
                            </p:grpSpPr>
                            <p:sp>
                              <p:nvSpPr>
                                <p:cNvPr id="63" name="Elipse 62">
                                  <a:extLst>
                                    <a:ext uri="{FF2B5EF4-FFF2-40B4-BE49-F238E27FC236}">
                                      <a16:creationId xmlns:a16="http://schemas.microsoft.com/office/drawing/2014/main" id="{122EFD29-CD9E-708D-F33F-7E65E41977A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0"/>
                                  <a:ext cx="1504950" cy="742950"/>
                                </a:xfrm>
                                <a:prstGeom prst="ellips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 algn="ctr">
                                    <a:spcBef>
                                      <a:spcPts val="600"/>
                                    </a:spcBef>
                                    <a:spcAft>
                                      <a:spcPts val="600"/>
                                    </a:spcAft>
                                    <a:tabLst>
                                      <a:tab pos="5581015" algn="l"/>
                                    </a:tabLst>
                                  </a:pPr>
                                  <a:r>
                                    <a:rPr lang="es-ES" sz="1000" spc="-20">
                                      <a:effectLst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4" name="Grupo 63">
                                  <a:extLst>
                                    <a:ext uri="{FF2B5EF4-FFF2-40B4-BE49-F238E27FC236}">
                                      <a16:creationId xmlns:a16="http://schemas.microsoft.com/office/drawing/2014/main" id="{24D5E409-55C4-D662-6593-9DEBD16DDE8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734331"/>
                                  <a:ext cx="1409700" cy="942118"/>
                                  <a:chOff x="0" y="58056"/>
                                  <a:chExt cx="1409700" cy="942118"/>
                                </a:xfrm>
                              </p:grpSpPr>
                              <p:cxnSp>
                                <p:nvCxnSpPr>
                                  <p:cNvPr id="80" name="Conector recto de flecha 79">
                                    <a:extLst>
                                      <a:ext uri="{FF2B5EF4-FFF2-40B4-BE49-F238E27FC236}">
                                        <a16:creationId xmlns:a16="http://schemas.microsoft.com/office/drawing/2014/main" id="{A99B3CDB-435E-2882-E1E3-63614E1F9DEF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5805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81" name="Rectángulo 80">
                                    <a:extLst>
                                      <a:ext uri="{FF2B5EF4-FFF2-40B4-BE49-F238E27FC236}">
                                        <a16:creationId xmlns:a16="http://schemas.microsoft.com/office/drawing/2014/main" id="{925BD20E-A5D6-9319-4D99-7495DD866DB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2949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65" name="Grupo 64">
                                  <a:extLst>
                                    <a:ext uri="{FF2B5EF4-FFF2-40B4-BE49-F238E27FC236}">
                                      <a16:creationId xmlns:a16="http://schemas.microsoft.com/office/drawing/2014/main" id="{6472EE51-2486-0AB5-101B-92D359A6DC1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1678036"/>
                                  <a:ext cx="1409700" cy="941388"/>
                                  <a:chOff x="0" y="68311"/>
                                  <a:chExt cx="1409700" cy="941388"/>
                                </a:xfrm>
                              </p:grpSpPr>
                              <p:sp>
                                <p:nvSpPr>
                                  <p:cNvPr id="78" name="Rectángulo 77">
                                    <a:extLst>
                                      <a:ext uri="{FF2B5EF4-FFF2-40B4-BE49-F238E27FC236}">
                                        <a16:creationId xmlns:a16="http://schemas.microsoft.com/office/drawing/2014/main" id="{988709D1-6190-C080-E5F4-3450B1E842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4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9" name="Conector recto de flecha 78">
                                    <a:extLst>
                                      <a:ext uri="{FF2B5EF4-FFF2-40B4-BE49-F238E27FC236}">
                                        <a16:creationId xmlns:a16="http://schemas.microsoft.com/office/drawing/2014/main" id="{9B10BB03-EC47-3C44-4D58-3B8141D9109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0" y="68311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6" name="Grupo 65">
                                  <a:extLst>
                                    <a:ext uri="{FF2B5EF4-FFF2-40B4-BE49-F238E27FC236}">
                                      <a16:creationId xmlns:a16="http://schemas.microsoft.com/office/drawing/2014/main" id="{A19B6F7A-195B-15E5-BF9B-02B4B05AC31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2619424"/>
                                  <a:ext cx="1409700" cy="942976"/>
                                  <a:chOff x="0" y="66724"/>
                                  <a:chExt cx="1409700" cy="942976"/>
                                </a:xfrm>
                              </p:grpSpPr>
                              <p:sp>
                                <p:nvSpPr>
                                  <p:cNvPr id="76" name="Rectángulo 75">
                                    <a:extLst>
                                      <a:ext uri="{FF2B5EF4-FFF2-40B4-BE49-F238E27FC236}">
                                        <a16:creationId xmlns:a16="http://schemas.microsoft.com/office/drawing/2014/main" id="{6AAA8A1B-7D82-4520-B736-20038096A63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52475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7" name="Conector recto de flecha 76">
                                    <a:extLst>
                                      <a:ext uri="{FF2B5EF4-FFF2-40B4-BE49-F238E27FC236}">
                                        <a16:creationId xmlns:a16="http://schemas.microsoft.com/office/drawing/2014/main" id="{4780EFED-149A-A806-57E8-3324A296D96D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2" y="66724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7" name="Grupo 66">
                                  <a:extLst>
                                    <a:ext uri="{FF2B5EF4-FFF2-40B4-BE49-F238E27FC236}">
                                      <a16:creationId xmlns:a16="http://schemas.microsoft.com/office/drawing/2014/main" id="{F7123C5F-FCFA-AA70-5BFA-4B3F590EDFB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7625" y="3562400"/>
                                  <a:ext cx="1409700" cy="939878"/>
                                  <a:chOff x="0" y="66725"/>
                                  <a:chExt cx="1409700" cy="939878"/>
                                </a:xfrm>
                              </p:grpSpPr>
                              <p:sp>
                                <p:nvSpPr>
                                  <p:cNvPr id="74" name="Rectángulo 73">
                                    <a:extLst>
                                      <a:ext uri="{FF2B5EF4-FFF2-40B4-BE49-F238E27FC236}">
                                        <a16:creationId xmlns:a16="http://schemas.microsoft.com/office/drawing/2014/main" id="{F1A18A18-0D5B-BBE9-C9DB-095F29CE23F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0" y="349378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5" name="Conector recto de flecha 74">
                                    <a:extLst>
                                      <a:ext uri="{FF2B5EF4-FFF2-40B4-BE49-F238E27FC236}">
                                        <a16:creationId xmlns:a16="http://schemas.microsoft.com/office/drawing/2014/main" id="{838C8286-A839-B1B6-5D60-532E41BB72D5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4851" y="6672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8" name="Grupo 67">
                                  <a:extLst>
                                    <a:ext uri="{FF2B5EF4-FFF2-40B4-BE49-F238E27FC236}">
                                      <a16:creationId xmlns:a16="http://schemas.microsoft.com/office/drawing/2014/main" id="{EEDCAD89-7FB7-1E61-1FFD-3019F562E49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4498001"/>
                                  <a:ext cx="1409700" cy="1878669"/>
                                  <a:chOff x="7843" y="68876"/>
                                  <a:chExt cx="1409700" cy="1878669"/>
                                </a:xfrm>
                              </p:grpSpPr>
                              <p:sp>
                                <p:nvSpPr>
                                  <p:cNvPr id="72" name="Rectángulo 71">
                                    <a:extLst>
                                      <a:ext uri="{FF2B5EF4-FFF2-40B4-BE49-F238E27FC236}">
                                        <a16:creationId xmlns:a16="http://schemas.microsoft.com/office/drawing/2014/main" id="{CC77B443-13A1-E84E-DCCD-2CE8E6616C2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0319"/>
                                    <a:ext cx="1409700" cy="657226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3" name="Conector recto de flecha 72">
                                    <a:extLst>
                                      <a:ext uri="{FF2B5EF4-FFF2-40B4-BE49-F238E27FC236}">
                                        <a16:creationId xmlns:a16="http://schemas.microsoft.com/office/drawing/2014/main" id="{85B12D3D-281D-87DF-52CE-5E50A814373C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02181" y="68876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pSp>
                              <p:nvGrpSpPr>
                                <p:cNvPr id="69" name="Grupo 68">
                                  <a:extLst>
                                    <a:ext uri="{FF2B5EF4-FFF2-40B4-BE49-F238E27FC236}">
                                      <a16:creationId xmlns:a16="http://schemas.microsoft.com/office/drawing/2014/main" id="{9BEC8616-F0F5-684B-1227-488C070ABE3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468" y="6376666"/>
                                  <a:ext cx="1409700" cy="938507"/>
                                  <a:chOff x="7843" y="1014095"/>
                                  <a:chExt cx="1409700" cy="938510"/>
                                </a:xfrm>
                              </p:grpSpPr>
                              <p:sp>
                                <p:nvSpPr>
                                  <p:cNvPr id="70" name="Rectángulo 69">
                                    <a:extLst>
                                      <a:ext uri="{FF2B5EF4-FFF2-40B4-BE49-F238E27FC236}">
                                        <a16:creationId xmlns:a16="http://schemas.microsoft.com/office/drawing/2014/main" id="{EFAC4186-819F-B062-5F28-2AAA3C819A7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7843" y="1295380"/>
                                    <a:ext cx="1409700" cy="657225"/>
                                  </a:xfrm>
                                  <a:prstGeom prst="rect">
                                    <a:avLst/>
                                  </a:prstGeom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 sz="1000"/>
                                  </a:p>
                                </p:txBody>
                              </p:sp>
                              <p:cxnSp>
                                <p:nvCxnSpPr>
                                  <p:cNvPr id="71" name="Conector recto de flecha 70">
                                    <a:extLst>
                                      <a:ext uri="{FF2B5EF4-FFF2-40B4-BE49-F238E27FC236}">
                                        <a16:creationId xmlns:a16="http://schemas.microsoft.com/office/drawing/2014/main" id="{84BEFCE0-8482-3FAC-164E-B1653BDDD88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>
                                    <a:off x="711010" y="1014095"/>
                                    <a:ext cx="0" cy="276225"/>
                                  </a:xfrm>
                                  <a:prstGeom prst="straightConnector1">
                                    <a:avLst/>
                                  </a:prstGeom>
                                  <a:ln w="12700">
                                    <a:solidFill>
                                      <a:schemeClr val="tx2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59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A6847276-3407-1720-B0CB-A8B31F01FCC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797979" y="235025"/>
                                <a:ext cx="1409700" cy="466725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Binarización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0" name="Conector recto 59">
                                <a:extLst>
                                  <a:ext uri="{FF2B5EF4-FFF2-40B4-BE49-F238E27FC236}">
                                    <a16:creationId xmlns:a16="http://schemas.microsoft.com/office/drawing/2014/main" id="{246719D3-50FB-31D0-AE99-5A43D4B7A377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0297" y="7315130"/>
                                <a:ext cx="1355" cy="24783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1" name="Conector recto 60">
                                <a:extLst>
                                  <a:ext uri="{FF2B5EF4-FFF2-40B4-BE49-F238E27FC236}">
                                    <a16:creationId xmlns:a16="http://schemas.microsoft.com/office/drawing/2014/main" id="{1DB01DF9-92FC-486F-02C5-B00C98F7270F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761652" y="7562734"/>
                                <a:ext cx="1079953" cy="0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2" name="Conector recto 61">
                                <a:extLst>
                                  <a:ext uri="{FF2B5EF4-FFF2-40B4-BE49-F238E27FC236}">
                                    <a16:creationId xmlns:a16="http://schemas.microsoft.com/office/drawing/2014/main" id="{B851A584-0122-778D-94E8-CDB78A967D76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1841605" y="381038"/>
                                <a:ext cx="0" cy="7181696"/>
                              </a:xfrm>
                              <a:prstGeom prst="line">
                                <a:avLst/>
                              </a:prstGeom>
                              <a:ln w="12700">
                                <a:solidFill>
                                  <a:schemeClr val="tx2"/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55" name="Grupo 54">
                              <a:extLst>
                                <a:ext uri="{FF2B5EF4-FFF2-40B4-BE49-F238E27FC236}">
                                  <a16:creationId xmlns:a16="http://schemas.microsoft.com/office/drawing/2014/main" id="{2AD3EA4D-F691-49E7-CB3A-AF98A9850B1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762011" y="1009835"/>
                              <a:ext cx="1418515" cy="657225"/>
                              <a:chOff x="-1209437" y="685985"/>
                              <a:chExt cx="1418515" cy="657225"/>
                            </a:xfrm>
                          </p:grpSpPr>
                          <p:sp>
                            <p:nvSpPr>
                              <p:cNvPr id="56" name="Rectángulo 55">
                                <a:extLst>
                                  <a:ext uri="{FF2B5EF4-FFF2-40B4-BE49-F238E27FC236}">
                                    <a16:creationId xmlns:a16="http://schemas.microsoft.com/office/drawing/2014/main" id="{F542963F-D143-8F90-B05A-1D57FDFECC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-1209437" y="685985"/>
                                <a:ext cx="1409698" cy="657225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 sz="1000"/>
                              </a:p>
                            </p:txBody>
                          </p:sp>
                          <p:sp>
                            <p:nvSpPr>
                              <p:cNvPr id="5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69E3E0A8-B833-DBBC-F7EB-DE3470C4BAA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-1200622" y="883659"/>
                                <a:ext cx="1409700" cy="390523"/>
                              </a:xfrm>
                              <a:prstGeom prst="rect">
                                <a:avLst/>
                              </a:prstGeom>
                              <a:noFill/>
                              <a:ln w="6350">
                                <a:noFill/>
                              </a:ln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spcBef>
                                    <a:spcPts val="600"/>
                                  </a:spcBef>
                                  <a:spcAft>
                                    <a:spcPts val="600"/>
                                  </a:spcAft>
                                  <a:tabLst>
                                    <a:tab pos="5581015" algn="l"/>
                                  </a:tabLst>
                                </a:pPr>
                                <a:r>
                                  <a:rPr lang="es-ES" sz="1000" spc="-20" dirty="0">
                                    <a:solidFill>
                                      <a:srgbClr val="FFFFFF"/>
                                    </a:solidFill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Cierre</a:t>
                                </a:r>
                                <a:endParaRPr lang="es-ES" sz="1000" spc="-2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3" name="Grupo 42">
                            <a:extLst>
                              <a:ext uri="{FF2B5EF4-FFF2-40B4-BE49-F238E27FC236}">
                                <a16:creationId xmlns:a16="http://schemas.microsoft.com/office/drawing/2014/main" id="{03F4C288-D8A0-B2B6-A138-A1C2B65D4BD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61" y="1955951"/>
                            <a:ext cx="1416192" cy="657225"/>
                            <a:chOff x="726386" y="403376"/>
                            <a:chExt cx="1416192" cy="657225"/>
                          </a:xfrm>
                        </p:grpSpPr>
                        <p:sp>
                          <p:nvSpPr>
                            <p:cNvPr id="52" name="Rectángulo 51">
                              <a:extLst>
                                <a:ext uri="{FF2B5EF4-FFF2-40B4-BE49-F238E27FC236}">
                                  <a16:creationId xmlns:a16="http://schemas.microsoft.com/office/drawing/2014/main" id="{4E341B4C-EA83-251C-7305-DB0CD975DF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6386" y="403376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3" name="Cuadro de texto 2">
                              <a:extLst>
                                <a:ext uri="{FF2B5EF4-FFF2-40B4-BE49-F238E27FC236}">
                                  <a16:creationId xmlns:a16="http://schemas.microsoft.com/office/drawing/2014/main" id="{9E2A7AF9-D149-E96A-EED8-5500EF41092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32878" y="605766"/>
                              <a:ext cx="1409700" cy="422691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Apertura</a:t>
                              </a:r>
                              <a:endPara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" name="Grupo 43">
                            <a:extLst>
                              <a:ext uri="{FF2B5EF4-FFF2-40B4-BE49-F238E27FC236}">
                                <a16:creationId xmlns:a16="http://schemas.microsoft.com/office/drawing/2014/main" id="{49458ECB-F11F-587B-F07B-DF029441F31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74218" y="2904513"/>
                            <a:ext cx="1416234" cy="657225"/>
                            <a:chOff x="-1197707" y="408963"/>
                            <a:chExt cx="1416234" cy="657225"/>
                          </a:xfrm>
                        </p:grpSpPr>
                        <p:sp>
                          <p:nvSpPr>
                            <p:cNvPr id="50" name="Rectángulo 49">
                              <a:extLst>
                                <a:ext uri="{FF2B5EF4-FFF2-40B4-BE49-F238E27FC236}">
                                  <a16:creationId xmlns:a16="http://schemas.microsoft.com/office/drawing/2014/main" id="{17C99019-B45A-0F1B-E478-A3555ABE0B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-1197707" y="408963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51" name="Cuadro de texto 2">
                              <a:extLst>
                                <a:ext uri="{FF2B5EF4-FFF2-40B4-BE49-F238E27FC236}">
                                  <a16:creationId xmlns:a16="http://schemas.microsoft.com/office/drawing/2014/main" id="{16EA2AF4-C88C-FB9B-C7B7-CFF858D4312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-1191173" y="608433"/>
                              <a:ext cx="1409700" cy="410617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Etiquetado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5" name="Grupo 44">
                            <a:extLst>
                              <a:ext uri="{FF2B5EF4-FFF2-40B4-BE49-F238E27FC236}">
                                <a16:creationId xmlns:a16="http://schemas.microsoft.com/office/drawing/2014/main" id="{C9DCEBB0-D0E6-F0BB-3A17-E649741F514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780754" y="3852249"/>
                            <a:ext cx="1415902" cy="749369"/>
                            <a:chOff x="723354" y="127974"/>
                            <a:chExt cx="1415902" cy="749369"/>
                          </a:xfrm>
                        </p:grpSpPr>
                        <p:sp>
                          <p:nvSpPr>
                            <p:cNvPr id="48" name="Rectángulo 47">
                              <a:extLst>
                                <a:ext uri="{FF2B5EF4-FFF2-40B4-BE49-F238E27FC236}">
                                  <a16:creationId xmlns:a16="http://schemas.microsoft.com/office/drawing/2014/main" id="{22C162EF-372C-83D3-CE02-FA19126BA74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3354" y="127974"/>
                              <a:ext cx="1409700" cy="657225"/>
                            </a:xfrm>
                            <a:prstGeom prst="rect">
                              <a:avLst/>
                            </a:prstGeom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es-ES" sz="1000"/>
                            </a:p>
                          </p:txBody>
                        </p:sp>
                        <p:sp>
                          <p:nvSpPr>
                            <p:cNvPr id="49" name="Cuadro de texto 2">
                              <a:extLst>
                                <a:ext uri="{FF2B5EF4-FFF2-40B4-BE49-F238E27FC236}">
                                  <a16:creationId xmlns:a16="http://schemas.microsoft.com/office/drawing/2014/main" id="{25318C23-AC01-0F32-2DBB-39FDA99D468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9558" y="220117"/>
                              <a:ext cx="1409698" cy="657226"/>
                            </a:xfrm>
                            <a:prstGeom prst="rect">
                              <a:avLst/>
                            </a:prstGeom>
                            <a:noFill/>
                            <a:ln w="6350">
                              <a:noFill/>
                            </a:ln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spcBef>
                                  <a:spcPts val="600"/>
                                </a:spcBef>
                                <a:spcAft>
                                  <a:spcPts val="600"/>
                                </a:spcAft>
                                <a:tabLst>
                                  <a:tab pos="5581015" algn="l"/>
                                </a:tabLst>
                              </a:pPr>
                              <a:r>
                                <a:rPr lang="es-ES" sz="1000" spc="-20" dirty="0">
                                  <a:solidFill>
                                    <a:srgbClr val="FFFFFF"/>
                                  </a:solidFill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Eliminación de etiquetas según su área</a:t>
                              </a:r>
                              <a:endParaRPr lang="es-ES" sz="1000" spc="-2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6" name="Elipse 45">
                            <a:extLst>
                              <a:ext uri="{FF2B5EF4-FFF2-40B4-BE49-F238E27FC236}">
                                <a16:creationId xmlns:a16="http://schemas.microsoft.com/office/drawing/2014/main" id="{F3403A22-01F4-BFEA-A039-8D1C1CF102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42998" y="5724543"/>
                            <a:ext cx="1504906" cy="74295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</a:p>
                        </p:txBody>
                      </p:sp>
                      <p:sp>
                        <p:nvSpPr>
                          <p:cNvPr id="47" name="Cuadro de texto 2">
                            <a:extLst>
                              <a:ext uri="{FF2B5EF4-FFF2-40B4-BE49-F238E27FC236}">
                                <a16:creationId xmlns:a16="http://schemas.microsoft.com/office/drawing/2014/main" id="{650D2FA6-C30C-6029-8DDF-F1CDE8BA9AE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6300" y="5955081"/>
                            <a:ext cx="1237615" cy="39052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Bef>
                                <a:spcPts val="600"/>
                              </a:spcBef>
                              <a:spcAft>
                                <a:spcPts val="600"/>
                              </a:spcAft>
                              <a:tabLst>
                                <a:tab pos="5581015" algn="l"/>
                              </a:tabLst>
                            </a:pPr>
                            <a:r>
                              <a:rPr lang="es-ES" sz="1000" spc="-20" dirty="0">
                                <a:solidFill>
                                  <a:srgbClr val="FFFFFF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Fin del algoritmo</a:t>
                            </a:r>
                            <a:endParaRPr lang="es-ES" sz="1000" spc="-2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40" name="Rectángulo 39">
                          <a:extLst>
                            <a:ext uri="{FF2B5EF4-FFF2-40B4-BE49-F238E27FC236}">
                              <a16:creationId xmlns:a16="http://schemas.microsoft.com/office/drawing/2014/main" id="{42CED08A-CDA9-C002-E257-DF7055D8C5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625" y="4781550"/>
                          <a:ext cx="1409700" cy="65659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s-ES" sz="1000"/>
                        </a:p>
                      </p:txBody>
                    </p:sp>
                    <p:cxnSp>
                      <p:nvCxnSpPr>
                        <p:cNvPr id="41" name="Conector recto de flecha 40">
                          <a:extLst>
                            <a:ext uri="{FF2B5EF4-FFF2-40B4-BE49-F238E27FC236}">
                              <a16:creationId xmlns:a16="http://schemas.microsoft.com/office/drawing/2014/main" id="{C3484396-7C29-7A73-BFE1-6FD2EC0B761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2475" y="5429250"/>
                          <a:ext cx="0" cy="275590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2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1" name="Cuadro de texto 2">
                        <a:extLst>
                          <a:ext uri="{FF2B5EF4-FFF2-40B4-BE49-F238E27FC236}">
                            <a16:creationId xmlns:a16="http://schemas.microsoft.com/office/drawing/2014/main" id="{BCC8EC7B-F94E-6C75-00A6-99615C20BD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1" y="242159"/>
                        <a:ext cx="1409554" cy="30702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Comienzo del algoritmo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2" name="Cuadro de texto 2">
                        <a:extLst>
                          <a:ext uri="{FF2B5EF4-FFF2-40B4-BE49-F238E27FC236}">
                            <a16:creationId xmlns:a16="http://schemas.microsoft.com/office/drawing/2014/main" id="{86A4CABE-6EC8-C163-C8E5-5BD8D6BE6C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1022674"/>
                        <a:ext cx="1409700" cy="65716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Búsqueda de líneas horizontales por transformada de Hough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3" name="Cuadro de texto 2">
                        <a:extLst>
                          <a:ext uri="{FF2B5EF4-FFF2-40B4-BE49-F238E27FC236}">
                            <a16:creationId xmlns:a16="http://schemas.microsoft.com/office/drawing/2014/main" id="{C3F94965-75A3-AE16-1E21-6FDA79F5C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054873"/>
                        <a:ext cx="1409700" cy="50478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Selección de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Cuadro de texto 2">
                        <a:extLst>
                          <a:ext uri="{FF2B5EF4-FFF2-40B4-BE49-F238E27FC236}">
                            <a16:creationId xmlns:a16="http://schemas.microsoft.com/office/drawing/2014/main" id="{219BF77E-C74E-1F61-DE72-CC1F0F7DE6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2997847"/>
                        <a:ext cx="1409700" cy="503554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Ordenamiento de  las líneas definitivas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5" name="Cuadro de texto 2">
                        <a:extLst>
                          <a:ext uri="{FF2B5EF4-FFF2-40B4-BE49-F238E27FC236}">
                            <a16:creationId xmlns:a16="http://schemas.microsoft.com/office/drawing/2014/main" id="{ACDEE24A-D772-9247-D70A-D764D07552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3940822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Eliminación de líneas según su altura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68F32663-0C47-7ADB-70DF-5A6E38C4BF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625" y="4883797"/>
                        <a:ext cx="1409554" cy="49451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Identificación de la banda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7" name="Cuadro de texto 2">
                        <a:extLst>
                          <a:ext uri="{FF2B5EF4-FFF2-40B4-BE49-F238E27FC236}">
                            <a16:creationId xmlns:a16="http://schemas.microsoft.com/office/drawing/2014/main" id="{AE61DE24-38D2-CB16-24D5-AF175AF8DE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150" y="6837393"/>
                        <a:ext cx="1409065" cy="38037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 dirty="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Cálculo de gradientes</a:t>
                        </a:r>
                        <a:endParaRPr lang="es-ES" sz="1000" spc="-2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8" name="Cuadro de texto 2">
                        <a:extLst>
                          <a:ext uri="{FF2B5EF4-FFF2-40B4-BE49-F238E27FC236}">
                            <a16:creationId xmlns:a16="http://schemas.microsoft.com/office/drawing/2014/main" id="{CF107DDF-E539-E8B3-F093-8F80A29A4C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43398" y="5114925"/>
                        <a:ext cx="1237487" cy="390486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Bef>
                            <a:spcPts val="600"/>
                          </a:spcBef>
                          <a:spcAft>
                            <a:spcPts val="600"/>
                          </a:spcAft>
                          <a:tabLst>
                            <a:tab pos="5581015" algn="l"/>
                          </a:tabLst>
                        </a:pPr>
                        <a:r>
                          <a:rPr lang="es-ES" sz="1000" spc="-20">
                            <a:solidFill>
                              <a:srgbClr val="FFFFFF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Binarización</a:t>
                        </a:r>
                        <a:endParaRPr lang="es-ES" sz="1000" spc="-2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7" name="Conector recto de flecha 26">
                      <a:extLst>
                        <a:ext uri="{FF2B5EF4-FFF2-40B4-BE49-F238E27FC236}">
                          <a16:creationId xmlns:a16="http://schemas.microsoft.com/office/drawing/2014/main" id="{3621F85D-B5C4-55D9-558A-CD7A6179E9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16669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de flecha 27">
                      <a:extLst>
                        <a:ext uri="{FF2B5EF4-FFF2-40B4-BE49-F238E27FC236}">
                          <a16:creationId xmlns:a16="http://schemas.microsoft.com/office/drawing/2014/main" id="{836A61C1-7EBB-79CB-66C1-F0435E766E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60093" y="261946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de flecha 28">
                      <a:extLst>
                        <a:ext uri="{FF2B5EF4-FFF2-40B4-BE49-F238E27FC236}">
                          <a16:creationId xmlns:a16="http://schemas.microsoft.com/office/drawing/2014/main" id="{EB766BFE-E54B-8AA7-B9CF-A772FDB939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488668" y="4505410"/>
                      <a:ext cx="0" cy="276198"/>
                    </a:xfrm>
                    <a:prstGeom prst="straightConnector1">
                      <a:avLst/>
                    </a:prstGeom>
                    <a:ln w="12700">
                      <a:solidFill>
                        <a:schemeClr val="tx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919FE2DF-6C97-948A-9B8A-1F87D670EDDF}"/>
                      </a:ext>
                    </a:extLst>
                  </p:cNvPr>
                  <p:cNvSpPr/>
                  <p:nvPr/>
                </p:nvSpPr>
                <p:spPr>
                  <a:xfrm>
                    <a:off x="2793342" y="4791160"/>
                    <a:ext cx="1409065" cy="65659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sz="1000"/>
                  </a:p>
                </p:txBody>
              </p:sp>
              <p:cxnSp>
                <p:nvCxnSpPr>
                  <p:cNvPr id="24" name="Conector recto de flecha 23">
                    <a:extLst>
                      <a:ext uri="{FF2B5EF4-FFF2-40B4-BE49-F238E27FC236}">
                        <a16:creationId xmlns:a16="http://schemas.microsoft.com/office/drawing/2014/main" id="{A5EC41C6-B826-26FB-C832-0F00B19A74B6}"/>
                      </a:ext>
                    </a:extLst>
                  </p:cNvPr>
                  <p:cNvCxnSpPr/>
                  <p:nvPr/>
                </p:nvCxnSpPr>
                <p:spPr>
                  <a:xfrm>
                    <a:off x="3488667" y="5448385"/>
                    <a:ext cx="0" cy="275590"/>
                  </a:xfrm>
                  <a:prstGeom prst="straightConnector1">
                    <a:avLst/>
                  </a:prstGeom>
                  <a:ln w="12700">
                    <a:solidFill>
                      <a:schemeClr val="tx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Cuadro de texto 2">
                    <a:extLst>
                      <a:ext uri="{FF2B5EF4-FFF2-40B4-BE49-F238E27FC236}">
                        <a16:creationId xmlns:a16="http://schemas.microsoft.com/office/drawing/2014/main" id="{46058642-E48B-BFC8-861B-A23AEE09EF2F}"/>
                      </a:ext>
                    </a:extLst>
                  </p:cNvPr>
                  <p:cNvSpPr txBox="1"/>
                  <p:nvPr/>
                </p:nvSpPr>
                <p:spPr>
                  <a:xfrm>
                    <a:off x="2783817" y="4980103"/>
                    <a:ext cx="1409498" cy="400049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000" spc="-20" dirty="0">
                        <a:solidFill>
                          <a:srgbClr val="FFFFFF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Dilatado</a:t>
                    </a:r>
                    <a:endParaRPr lang="es-ES" sz="10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686C08C4-E95A-2E9A-83BF-23424F99F133}"/>
                    </a:ext>
                  </a:extLst>
                </p:cNvPr>
                <p:cNvSpPr txBox="1"/>
                <p:nvPr/>
              </p:nvSpPr>
              <p:spPr>
                <a:xfrm>
                  <a:off x="57142" y="5810886"/>
                  <a:ext cx="1409065" cy="5334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000" spc="-20" dirty="0">
                      <a:solidFill>
                        <a:srgbClr val="FFFFFF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Conversión de RGB a escala de grises</a:t>
                  </a:r>
                  <a:endParaRPr lang="es-ES" sz="10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" name="Conector recto de flecha 20">
                  <a:extLst>
                    <a:ext uri="{FF2B5EF4-FFF2-40B4-BE49-F238E27FC236}">
                      <a16:creationId xmlns:a16="http://schemas.microsoft.com/office/drawing/2014/main" id="{9735F848-5873-E2E1-AC5F-A94FCFD1708E}"/>
                    </a:ext>
                  </a:extLst>
                </p:cNvPr>
                <p:cNvCxnSpPr/>
                <p:nvPr/>
              </p:nvCxnSpPr>
              <p:spPr>
                <a:xfrm>
                  <a:off x="1841161" y="385175"/>
                  <a:ext cx="942384" cy="0"/>
                </a:xfrm>
                <a:prstGeom prst="straightConnector1">
                  <a:avLst/>
                </a:prstGeom>
                <a:ln w="127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1B94D66-3760-1FB7-109F-8FEC0A8A6090}"/>
                </a:ext>
              </a:extLst>
            </p:cNvPr>
            <p:cNvCxnSpPr/>
            <p:nvPr/>
          </p:nvCxnSpPr>
          <p:spPr>
            <a:xfrm>
              <a:off x="3466920" y="3575261"/>
              <a:ext cx="0" cy="2755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69E9476-7E45-8D2B-BF81-F4B24A2AB292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2142746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Búsqueda de líneas horizontales por transformada de Hough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79DBAF-0612-A82F-3DB2-52128905FFD0}"/>
              </a:ext>
            </a:extLst>
          </p:cNvPr>
          <p:cNvSpPr/>
          <p:nvPr/>
        </p:nvSpPr>
        <p:spPr>
          <a:xfrm>
            <a:off x="5380014" y="2867377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Transformada de Hough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ED9BAD1-DC07-1C80-157C-129CEC69FB8C}"/>
              </a:ext>
            </a:extLst>
          </p:cNvPr>
          <p:cNvCxnSpPr>
            <a:cxnSpLocks/>
          </p:cNvCxnSpPr>
          <p:nvPr/>
        </p:nvCxnSpPr>
        <p:spPr>
          <a:xfrm>
            <a:off x="4847002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3C7F0C-4065-A1DE-C259-96A72832AAF9}"/>
              </a:ext>
            </a:extLst>
          </p:cNvPr>
          <p:cNvCxnSpPr>
            <a:cxnSpLocks/>
          </p:cNvCxnSpPr>
          <p:nvPr/>
        </p:nvCxnSpPr>
        <p:spPr>
          <a:xfrm>
            <a:off x="6832639" y="3336629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D8261A9-AE76-68A3-F540-675F25890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5" y="1684608"/>
            <a:ext cx="4651711" cy="3488783"/>
          </a:xfrm>
          <a:prstGeom prst="rect">
            <a:avLst/>
          </a:prstGeom>
        </p:spPr>
      </p:pic>
      <p:pic>
        <p:nvPicPr>
          <p:cNvPr id="14" name="Imagen 13" descr="Texto&#10;&#10;Descripción generada automáticamente con confianza baja">
            <a:extLst>
              <a:ext uri="{FF2B5EF4-FFF2-40B4-BE49-F238E27FC236}">
                <a16:creationId xmlns:a16="http://schemas.microsoft.com/office/drawing/2014/main" id="{D2D39BE3-0166-D6F2-C7B5-E3000543B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97" y="1684608"/>
            <a:ext cx="4641798" cy="3481349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5F77A6-8F58-8D39-456D-2BD4D45B61B5}"/>
              </a:ext>
            </a:extLst>
          </p:cNvPr>
          <p:cNvCxnSpPr>
            <a:cxnSpLocks/>
          </p:cNvCxnSpPr>
          <p:nvPr/>
        </p:nvCxnSpPr>
        <p:spPr>
          <a:xfrm rot="5400000">
            <a:off x="5829758" y="2563712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3DAA0B-4363-DD8B-BD2D-C3A2863C9867}"/>
              </a:ext>
            </a:extLst>
          </p:cNvPr>
          <p:cNvSpPr txBox="1"/>
          <p:nvPr/>
        </p:nvSpPr>
        <p:spPr>
          <a:xfrm>
            <a:off x="5167219" y="1884065"/>
            <a:ext cx="18086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r>
              <a:rPr lang="es-ES" dirty="0"/>
              <a:t> = 1 (resolución)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E39C935-0FA0-44D5-8556-01A95840E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22407" y="4049153"/>
            <a:ext cx="488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EE20F48-F89C-B858-A7C8-7875D7EC35B9}"/>
              </a:ext>
            </a:extLst>
          </p:cNvPr>
          <p:cNvSpPr txBox="1"/>
          <p:nvPr/>
        </p:nvSpPr>
        <p:spPr>
          <a:xfrm>
            <a:off x="5352364" y="4353955"/>
            <a:ext cx="147442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s-ES" dirty="0"/>
              <a:t> = 90º ± 2,5º</a:t>
            </a:r>
          </a:p>
        </p:txBody>
      </p:sp>
    </p:spTree>
    <p:extLst>
      <p:ext uri="{BB962C8B-B14F-4D97-AF65-F5344CB8AC3E}">
        <p14:creationId xmlns:p14="http://schemas.microsoft.com/office/powerpoint/2010/main" val="2692532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397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Selección de líneas definitivas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/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0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&lt;300 ⇒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Representan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misma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nea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6A3B264-4031-E961-6F05-0DC22EA3C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92" y="5461656"/>
                <a:ext cx="6012415" cy="276999"/>
              </a:xfrm>
              <a:prstGeom prst="rect">
                <a:avLst/>
              </a:prstGeom>
              <a:blipFill>
                <a:blip r:embed="rId2"/>
                <a:stretch>
                  <a:fillRect l="-507" t="-2222" r="-609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Texto&#10;&#10;Descripción generada automáticamente con confianza baja">
            <a:extLst>
              <a:ext uri="{FF2B5EF4-FFF2-40B4-BE49-F238E27FC236}">
                <a16:creationId xmlns:a16="http://schemas.microsoft.com/office/drawing/2014/main" id="{D58BB298-AC2A-4E1E-8697-3D7D6E53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1" y="1381635"/>
            <a:ext cx="4641798" cy="3481349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81695FA5-FAFB-830A-91BE-B5875E95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1" y="1381634"/>
            <a:ext cx="4641798" cy="34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4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214"/>
            <a:ext cx="10515600" cy="8405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200" dirty="0"/>
              <a:t>Ordenamiento, eliminación de las líneas según su altura e identificación de la banda  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31" y="1910436"/>
            <a:ext cx="4641799" cy="348134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B61116B-57CD-F3A1-BD88-B5FE58A85EFF}"/>
              </a:ext>
            </a:extLst>
          </p:cNvPr>
          <p:cNvSpPr txBox="1"/>
          <p:nvPr/>
        </p:nvSpPr>
        <p:spPr>
          <a:xfrm>
            <a:off x="1069434" y="1445832"/>
            <a:ext cx="446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ordenadas = [619, 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2E5A59B-FA84-A49B-DFF4-A66E9A920249}"/>
              </a:ext>
            </a:extLst>
          </p:cNvPr>
          <p:cNvGrpSpPr/>
          <p:nvPr/>
        </p:nvGrpSpPr>
        <p:grpSpPr>
          <a:xfrm>
            <a:off x="341445" y="1645493"/>
            <a:ext cx="5283826" cy="3876360"/>
            <a:chOff x="653500" y="1423381"/>
            <a:chExt cx="5283826" cy="3876360"/>
          </a:xfrm>
        </p:grpSpPr>
        <p:pic>
          <p:nvPicPr>
            <p:cNvPr id="6" name="Imagen 5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40B40F8C-E274-936D-26C1-8B92FA825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28" y="1688325"/>
              <a:ext cx="4641798" cy="3481349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2559AD3-ACD0-0360-1BC3-DF9788423742}"/>
                </a:ext>
              </a:extLst>
            </p:cNvPr>
            <p:cNvSpPr txBox="1"/>
            <p:nvPr/>
          </p:nvSpPr>
          <p:spPr>
            <a:xfrm>
              <a:off x="1010207" y="1423381"/>
              <a:ext cx="28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0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D731988-A960-6120-A2B0-2A0300ECD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2674725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FFF28DB-5640-36D7-2E20-B05E7E15B4A9}"/>
                </a:ext>
              </a:extLst>
            </p:cNvPr>
            <p:cNvSpPr txBox="1"/>
            <p:nvPr/>
          </p:nvSpPr>
          <p:spPr>
            <a:xfrm>
              <a:off x="762032" y="250327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E02DC07-94A2-BD44-3DB6-1A2E25F01B44}"/>
                </a:ext>
              </a:extLst>
            </p:cNvPr>
            <p:cNvSpPr txBox="1"/>
            <p:nvPr/>
          </p:nvSpPr>
          <p:spPr>
            <a:xfrm>
              <a:off x="653500" y="3999996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2150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F0BE947-98D1-BC07-7ECF-7238ACF15773}"/>
                </a:ext>
              </a:extLst>
            </p:cNvPr>
            <p:cNvSpPr txBox="1"/>
            <p:nvPr/>
          </p:nvSpPr>
          <p:spPr>
            <a:xfrm>
              <a:off x="668060" y="4930409"/>
              <a:ext cx="770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3000</a:t>
              </a: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3C5F20F-3470-336E-84DD-D73CBEAA2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528" y="4190542"/>
              <a:ext cx="464179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DEE2DE-B557-21F2-4F44-F7E487AAEB35}"/>
              </a:ext>
            </a:extLst>
          </p:cNvPr>
          <p:cNvSpPr txBox="1"/>
          <p:nvPr/>
        </p:nvSpPr>
        <p:spPr>
          <a:xfrm>
            <a:off x="7040124" y="1445832"/>
            <a:ext cx="36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Vector alturas filtradas = [1315, 2050</a:t>
            </a:r>
            <a:r>
              <a:rPr lang="es-ES" dirty="0">
                <a:cs typeface="Arial" panose="020B0604020202020204" pitchFamily="34" charset="0"/>
              </a:rPr>
              <a:t>]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5FF3477-21A3-41D2-A146-6E824A0C8096}"/>
              </a:ext>
            </a:extLst>
          </p:cNvPr>
          <p:cNvSpPr txBox="1"/>
          <p:nvPr/>
        </p:nvSpPr>
        <p:spPr>
          <a:xfrm>
            <a:off x="3821017" y="5579256"/>
            <a:ext cx="454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línea por su altura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3343971-8E5A-4922-4739-7907628EC3FE}"/>
              </a:ext>
            </a:extLst>
          </p:cNvPr>
          <p:cNvGrpSpPr/>
          <p:nvPr/>
        </p:nvGrpSpPr>
        <p:grpSpPr>
          <a:xfrm>
            <a:off x="2331508" y="5965033"/>
            <a:ext cx="7528984" cy="413152"/>
            <a:chOff x="2417109" y="5965033"/>
            <a:chExt cx="7528984" cy="413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/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≤1000−150=850 ó </m:t>
                        </m:r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ES" i="0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2000+150=21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50⇒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desecha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nea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36A3B264-4031-E961-6F05-0DC22EA3C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09" y="6048126"/>
                  <a:ext cx="7528984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39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BB615900-1D8F-6DCD-7D0B-35E0949FF233}"/>
                </a:ext>
              </a:extLst>
            </p:cNvPr>
            <p:cNvSpPr/>
            <p:nvPr/>
          </p:nvSpPr>
          <p:spPr>
            <a:xfrm>
              <a:off x="2502710" y="5965033"/>
              <a:ext cx="7357782" cy="4131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0394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71" y="345025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Conversión a escala de grises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9CADB67-96BB-F692-3D4F-8CE178A4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" y="1494415"/>
            <a:ext cx="4395052" cy="32962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6DC119D-FD28-BBF5-49B0-EC8AC9D776E9}"/>
              </a:ext>
            </a:extLst>
          </p:cNvPr>
          <p:cNvSpPr/>
          <p:nvPr/>
        </p:nvSpPr>
        <p:spPr>
          <a:xfrm>
            <a:off x="5397479" y="2558904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RGB / Escala de grises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9BA878-5828-38E8-1183-FE9522647ECB}"/>
              </a:ext>
            </a:extLst>
          </p:cNvPr>
          <p:cNvCxnSpPr>
            <a:cxnSpLocks/>
          </p:cNvCxnSpPr>
          <p:nvPr/>
        </p:nvCxnSpPr>
        <p:spPr>
          <a:xfrm>
            <a:off x="4864467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BB0597-BB29-BB3C-AF80-34D38DBC40A9}"/>
              </a:ext>
            </a:extLst>
          </p:cNvPr>
          <p:cNvCxnSpPr>
            <a:cxnSpLocks/>
          </p:cNvCxnSpPr>
          <p:nvPr/>
        </p:nvCxnSpPr>
        <p:spPr>
          <a:xfrm>
            <a:off x="6850104" y="3028156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99" y="1494415"/>
            <a:ext cx="4395052" cy="3296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/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Gris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59AABDD5-49F6-7FC1-6F68-41A3A617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49" y="5379694"/>
                <a:ext cx="173124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D5F0DAD4-5A65-0930-F270-966DB0F58C11}"/>
              </a:ext>
            </a:extLst>
          </p:cNvPr>
          <p:cNvSpPr txBox="1"/>
          <p:nvPr/>
        </p:nvSpPr>
        <p:spPr>
          <a:xfrm>
            <a:off x="1510964" y="4795735"/>
            <a:ext cx="20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Banda identificada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3FA838-8694-9EC2-BDDC-E25038DB6C18}"/>
              </a:ext>
            </a:extLst>
          </p:cNvPr>
          <p:cNvSpPr txBox="1"/>
          <p:nvPr/>
        </p:nvSpPr>
        <p:spPr>
          <a:xfrm>
            <a:off x="8336770" y="4795735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2885830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A28CEF9-2CFB-CCBB-D827-9E1B21A6C3D8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6DBCF1-DB28-1889-FE09-52605120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19"/>
            <a:ext cx="10515600" cy="840543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Cálculo de gradientes y binarización</a:t>
            </a:r>
          </a:p>
        </p:txBody>
      </p:sp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9CA7283C-6400-1D58-7867-6C485E03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" y="1599275"/>
            <a:ext cx="5287553" cy="3965665"/>
          </a:xfrm>
          <a:prstGeom prst="rect">
            <a:avLst/>
          </a:prstGeom>
        </p:spPr>
      </p:pic>
      <p:pic>
        <p:nvPicPr>
          <p:cNvPr id="6" name="Imagen 5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37E7A53C-EC2F-FF14-9E39-59562F9C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58" y="1599275"/>
            <a:ext cx="5287552" cy="396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/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[0, 255]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C692328-ADDB-44B2-7472-4955554F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08" y="1209196"/>
                <a:ext cx="1849916" cy="369332"/>
              </a:xfrm>
              <a:prstGeom prst="rect">
                <a:avLst/>
              </a:prstGeom>
              <a:blipFill>
                <a:blip r:embed="rId4"/>
                <a:stretch>
                  <a:fillRect l="-2970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/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Valores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ó 255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E07C0ABC-3E7F-8143-4BAA-44CD49E5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121" y="1209196"/>
                <a:ext cx="209502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2BACAFCB-4996-DDCE-6945-ADDA080F97A3}"/>
              </a:ext>
            </a:extLst>
          </p:cNvPr>
          <p:cNvSpPr txBox="1"/>
          <p:nvPr/>
        </p:nvSpPr>
        <p:spPr>
          <a:xfrm>
            <a:off x="8286315" y="5564939"/>
            <a:ext cx="160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binaria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A9EBC-B83E-57EE-E11E-4292B1DEDBD2}"/>
              </a:ext>
            </a:extLst>
          </p:cNvPr>
          <p:cNvSpPr txBox="1"/>
          <p:nvPr/>
        </p:nvSpPr>
        <p:spPr>
          <a:xfrm>
            <a:off x="1769311" y="5564939"/>
            <a:ext cx="267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Imagen en escala de grises</a:t>
            </a:r>
          </a:p>
        </p:txBody>
      </p:sp>
    </p:spTree>
    <p:extLst>
      <p:ext uri="{BB962C8B-B14F-4D97-AF65-F5344CB8AC3E}">
        <p14:creationId xmlns:p14="http://schemas.microsoft.com/office/powerpoint/2010/main" val="83542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C26304-7116-8A6E-45B9-2F21A500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95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Descripción del problema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38B036-42E8-4AC5-4255-5983E82744E2}"/>
              </a:ext>
            </a:extLst>
          </p:cNvPr>
          <p:cNvGrpSpPr/>
          <p:nvPr/>
        </p:nvGrpSpPr>
        <p:grpSpPr>
          <a:xfrm>
            <a:off x="307519" y="1336817"/>
            <a:ext cx="11480527" cy="1845859"/>
            <a:chOff x="-1498175" y="152400"/>
            <a:chExt cx="8741886" cy="149941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95C7BC3-7BE3-E2FF-23AB-8A901D529FD1}"/>
                </a:ext>
              </a:extLst>
            </p:cNvPr>
            <p:cNvSpPr/>
            <p:nvPr/>
          </p:nvSpPr>
          <p:spPr>
            <a:xfrm>
              <a:off x="1647824" y="152400"/>
              <a:ext cx="2219325" cy="14954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2800"/>
            </a:p>
          </p:txBody>
        </p:sp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89EF4418-42F7-2ECF-D9C6-4C5B4EC0B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286" y="1305103"/>
              <a:ext cx="889957" cy="346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Algoritmo</a:t>
              </a:r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79A21D1D-9EB5-B89C-2A14-936CE5650EDE}"/>
                </a:ext>
              </a:extLst>
            </p:cNvPr>
            <p:cNvCxnSpPr/>
            <p:nvPr/>
          </p:nvCxnSpPr>
          <p:spPr>
            <a:xfrm>
              <a:off x="942975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DCBFA63C-4B7A-0A57-02CF-924350BCD216}"/>
                </a:ext>
              </a:extLst>
            </p:cNvPr>
            <p:cNvCxnSpPr/>
            <p:nvPr/>
          </p:nvCxnSpPr>
          <p:spPr>
            <a:xfrm>
              <a:off x="3924300" y="885825"/>
              <a:ext cx="6191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63408C21-3220-08B7-89E6-A9BB977AA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98175" y="720758"/>
              <a:ext cx="2441150" cy="330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Imagen de la estantería del comercio</a:t>
              </a:r>
            </a:p>
          </p:txBody>
        </p:sp>
        <p:sp>
          <p:nvSpPr>
            <p:cNvPr id="11" name="Cuadro de texto 2">
              <a:extLst>
                <a:ext uri="{FF2B5EF4-FFF2-40B4-BE49-F238E27FC236}">
                  <a16:creationId xmlns:a16="http://schemas.microsoft.com/office/drawing/2014/main" id="{C114B0FA-A7EB-1E83-AA77-727CADB9F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575" y="642520"/>
              <a:ext cx="2643136" cy="572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Coordenadas (x, y, z) de los productos identificados en la imagen</a:t>
              </a: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D224AF-13B5-96CF-0A5A-A84B7AE31756}"/>
              </a:ext>
            </a:extLst>
          </p:cNvPr>
          <p:cNvSpPr/>
          <p:nvPr/>
        </p:nvSpPr>
        <p:spPr>
          <a:xfrm>
            <a:off x="4439091" y="4210384"/>
            <a:ext cx="2914592" cy="1840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sz="2800"/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D8A4C418-CE04-A8F2-9E22-503545922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40" y="5629424"/>
            <a:ext cx="1168761" cy="42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5581015" algn="l"/>
              </a:tabLst>
            </a:pPr>
            <a:r>
              <a:rPr lang="es-ES" sz="1600" spc="-2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Algoritmo</a:t>
            </a:r>
          </a:p>
        </p:txBody>
      </p:sp>
      <p:pic>
        <p:nvPicPr>
          <p:cNvPr id="15" name="Imagen 14" descr="Imagen que contiene interior, llenado, botella, estante&#10;&#10;Descripción generada automáticamente">
            <a:extLst>
              <a:ext uri="{FF2B5EF4-FFF2-40B4-BE49-F238E27FC236}">
                <a16:creationId xmlns:a16="http://schemas.microsoft.com/office/drawing/2014/main" id="{9ECB24FA-FD0B-8E39-9462-A404873F5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1" y="3928643"/>
            <a:ext cx="3205910" cy="240443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8F98C57-B50C-F3CA-17B7-76BBF4CDD984}"/>
              </a:ext>
            </a:extLst>
          </p:cNvPr>
          <p:cNvSpPr txBox="1"/>
          <p:nvPr/>
        </p:nvSpPr>
        <p:spPr>
          <a:xfrm>
            <a:off x="566891" y="3416734"/>
            <a:ext cx="10001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Ejemplo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8ADBE09-2F75-14E8-FEBB-091F9E909EAE}"/>
              </a:ext>
            </a:extLst>
          </p:cNvPr>
          <p:cNvCxnSpPr>
            <a:cxnSpLocks/>
          </p:cNvCxnSpPr>
          <p:nvPr/>
        </p:nvCxnSpPr>
        <p:spPr>
          <a:xfrm>
            <a:off x="3827886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4E35FE9-BD13-33F1-86A0-165F10A52CDE}"/>
              </a:ext>
            </a:extLst>
          </p:cNvPr>
          <p:cNvCxnSpPr>
            <a:cxnSpLocks/>
          </p:cNvCxnSpPr>
          <p:nvPr/>
        </p:nvCxnSpPr>
        <p:spPr>
          <a:xfrm>
            <a:off x="7434620" y="5127858"/>
            <a:ext cx="558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a 21">
            <a:extLst>
              <a:ext uri="{FF2B5EF4-FFF2-40B4-BE49-F238E27FC236}">
                <a16:creationId xmlns:a16="http://schemas.microsoft.com/office/drawing/2014/main" id="{5582A549-8021-6947-3C49-10960B3E1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98094"/>
              </p:ext>
            </p:extLst>
          </p:nvPr>
        </p:nvGraphicFramePr>
        <p:xfrm>
          <a:off x="8095619" y="3925642"/>
          <a:ext cx="3835648" cy="240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17">
                  <a:extLst>
                    <a:ext uri="{9D8B030D-6E8A-4147-A177-3AD203B41FA5}">
                      <a16:colId xmlns:a16="http://schemas.microsoft.com/office/drawing/2014/main" val="3589772209"/>
                    </a:ext>
                  </a:extLst>
                </a:gridCol>
                <a:gridCol w="2181531">
                  <a:extLst>
                    <a:ext uri="{9D8B030D-6E8A-4147-A177-3AD203B41FA5}">
                      <a16:colId xmlns:a16="http://schemas.microsoft.com/office/drawing/2014/main" val="2218300787"/>
                    </a:ext>
                  </a:extLst>
                </a:gridCol>
              </a:tblGrid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Producto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/>
                        <a:t>Coordenadas (x, y, z)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7788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WiPP</a:t>
                      </a: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Express 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(10000, 12500, 3000)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33797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Dixan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(10000, 12500, 2000)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37601"/>
                  </a:ext>
                </a:extLst>
              </a:tr>
              <a:tr h="601108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7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42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Cierre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Cierre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196E7D94-F953-53B2-242D-A1BFA1CAA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4" y="1602097"/>
            <a:ext cx="4243504" cy="3182628"/>
          </a:xfrm>
          <a:prstGeom prst="rect">
            <a:avLst/>
          </a:prstGeom>
        </p:spPr>
      </p:pic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33" y="1602097"/>
            <a:ext cx="4243503" cy="31826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485501-E965-77AF-8C8C-49299FFC0819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317453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Apertura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Apertura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Pantalla negra con letras blancas&#10;&#10;Descripción generada automáticamente">
            <a:extLst>
              <a:ext uri="{FF2B5EF4-FFF2-40B4-BE49-F238E27FC236}">
                <a16:creationId xmlns:a16="http://schemas.microsoft.com/office/drawing/2014/main" id="{81FA2E4D-F9D0-34E3-FF0E-A1AFF4B9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2" y="1602097"/>
            <a:ext cx="4243503" cy="3182628"/>
          </a:xfrm>
          <a:prstGeom prst="rect">
            <a:avLst/>
          </a:prstGeom>
        </p:spPr>
      </p:pic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4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</p:spTree>
    <p:extLst>
      <p:ext uri="{BB962C8B-B14F-4D97-AF65-F5344CB8AC3E}">
        <p14:creationId xmlns:p14="http://schemas.microsoft.com/office/powerpoint/2010/main" val="1068547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Etiquetado y eliminación de etiquetas según su área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Etiquetado y filtro según el área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2581667-605A-D019-9E67-28C2CB22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1" y="1602097"/>
            <a:ext cx="4243504" cy="318262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339CA38-EB53-1E1D-9C61-D8C98DC548F3}"/>
              </a:ext>
            </a:extLst>
          </p:cNvPr>
          <p:cNvGrpSpPr/>
          <p:nvPr/>
        </p:nvGrpSpPr>
        <p:grpSpPr>
          <a:xfrm>
            <a:off x="2836210" y="6182670"/>
            <a:ext cx="6513722" cy="426710"/>
            <a:chOff x="2836210" y="5686481"/>
            <a:chExt cx="6513722" cy="426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/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Si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Á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rea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Etiquet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25000 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xeles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elimina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etiqueta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BBF8FF0E-C7D4-935C-D0FD-FDAE9E9C5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210" y="5712913"/>
                  <a:ext cx="6513722" cy="378245"/>
                </a:xfrm>
                <a:prstGeom prst="rect">
                  <a:avLst/>
                </a:prstGeom>
                <a:blipFill>
                  <a:blip r:embed="rId3"/>
                  <a:stretch>
                    <a:fillRect b="-1451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4A30677-55C4-EE84-0387-B4F4DD90DFA4}"/>
                </a:ext>
              </a:extLst>
            </p:cNvPr>
            <p:cNvSpPr/>
            <p:nvPr/>
          </p:nvSpPr>
          <p:spPr>
            <a:xfrm>
              <a:off x="3073706" y="5686481"/>
              <a:ext cx="6015210" cy="4267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7AA329F-E5EF-16EC-8026-DC55AC58F5FA}"/>
              </a:ext>
            </a:extLst>
          </p:cNvPr>
          <p:cNvSpPr txBox="1"/>
          <p:nvPr/>
        </p:nvSpPr>
        <p:spPr>
          <a:xfrm>
            <a:off x="4254684" y="5813337"/>
            <a:ext cx="368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Condición para eliminar una etiqueta</a:t>
            </a:r>
          </a:p>
        </p:txBody>
      </p:sp>
      <p:pic>
        <p:nvPicPr>
          <p:cNvPr id="17" name="Imagen 16" descr="Icono&#10;&#10;Descripción generada automáticamente con confianza baja">
            <a:extLst>
              <a:ext uri="{FF2B5EF4-FFF2-40B4-BE49-F238E27FC236}">
                <a16:creationId xmlns:a16="http://schemas.microsoft.com/office/drawing/2014/main" id="{6C1775FA-DF57-094E-ECF5-AE91E551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6" y="1602097"/>
            <a:ext cx="4243503" cy="31826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4C2AA9-E76C-4647-E3AB-BBD7E11EE1B9}"/>
              </a:ext>
            </a:extLst>
          </p:cNvPr>
          <p:cNvSpPr txBox="1"/>
          <p:nvPr/>
        </p:nvSpPr>
        <p:spPr>
          <a:xfrm>
            <a:off x="1465911" y="4807214"/>
            <a:ext cx="242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1 = 2610</a:t>
            </a:r>
          </a:p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3 = 18194</a:t>
            </a:r>
          </a:p>
          <a:p>
            <a:r>
              <a:rPr lang="es-ES" dirty="0"/>
              <a:t>Área etiqueta 4 = 43662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D24A896-CF68-63A3-8F0A-1FDC06A45959}"/>
              </a:ext>
            </a:extLst>
          </p:cNvPr>
          <p:cNvSpPr txBox="1"/>
          <p:nvPr/>
        </p:nvSpPr>
        <p:spPr>
          <a:xfrm>
            <a:off x="8304686" y="4806758"/>
            <a:ext cx="2421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Área etiqueta 2 = 52563</a:t>
            </a:r>
          </a:p>
          <a:p>
            <a:r>
              <a:rPr lang="es-ES" dirty="0"/>
              <a:t>Área etiqueta 4 = 43662</a:t>
            </a:r>
          </a:p>
        </p:txBody>
      </p:sp>
    </p:spTree>
    <p:extLst>
      <p:ext uri="{BB962C8B-B14F-4D97-AF65-F5344CB8AC3E}">
        <p14:creationId xmlns:p14="http://schemas.microsoft.com/office/powerpoint/2010/main" val="2342546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49" y="395627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Dilatado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21E97D-5092-083A-D050-7247DCB1A0DE}"/>
              </a:ext>
            </a:extLst>
          </p:cNvPr>
          <p:cNvSpPr/>
          <p:nvPr/>
        </p:nvSpPr>
        <p:spPr>
          <a:xfrm>
            <a:off x="5397479" y="2724159"/>
            <a:ext cx="1391185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Dilatado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30096E2-40B7-BE4B-CE7C-51416C7EF018}"/>
              </a:ext>
            </a:extLst>
          </p:cNvPr>
          <p:cNvCxnSpPr>
            <a:cxnSpLocks/>
          </p:cNvCxnSpPr>
          <p:nvPr/>
        </p:nvCxnSpPr>
        <p:spPr>
          <a:xfrm>
            <a:off x="4864467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6C03E9A-14EB-6FCA-EF50-600077B5F5E6}"/>
              </a:ext>
            </a:extLst>
          </p:cNvPr>
          <p:cNvCxnSpPr>
            <a:cxnSpLocks/>
          </p:cNvCxnSpPr>
          <p:nvPr/>
        </p:nvCxnSpPr>
        <p:spPr>
          <a:xfrm>
            <a:off x="6854766" y="3193411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7F472C-F772-4EA2-2904-735709956B55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pic>
        <p:nvPicPr>
          <p:cNvPr id="2" name="Imagen 1" descr="Icono&#10;&#10;Descripción generada automáticamente con confianza baja">
            <a:extLst>
              <a:ext uri="{FF2B5EF4-FFF2-40B4-BE49-F238E27FC236}">
                <a16:creationId xmlns:a16="http://schemas.microsoft.com/office/drawing/2014/main" id="{3A92209B-BD96-17FF-A616-6F4D23CE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6" y="1602098"/>
            <a:ext cx="4243503" cy="3182627"/>
          </a:xfrm>
          <a:prstGeom prst="rect">
            <a:avLst/>
          </a:prstGeom>
        </p:spPr>
      </p:pic>
      <p:pic>
        <p:nvPicPr>
          <p:cNvPr id="8" name="Imagen 7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CB4E3AA9-AE9A-B7D0-9916-944896BA3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93" y="1602098"/>
            <a:ext cx="4243503" cy="3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7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033B703-CB41-B076-D72D-5E924934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955"/>
            <a:ext cx="10515600" cy="82805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Resultado final tras aplicar la máscara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78BF38-5B1C-ADC4-F641-233C199978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3</a:t>
            </a:r>
          </a:p>
        </p:txBody>
      </p:sp>
      <p:sp>
        <p:nvSpPr>
          <p:cNvPr id="14" name="Signo más 13">
            <a:extLst>
              <a:ext uri="{FF2B5EF4-FFF2-40B4-BE49-F238E27FC236}">
                <a16:creationId xmlns:a16="http://schemas.microsoft.com/office/drawing/2014/main" id="{02B24950-2943-73FA-A913-526697724DD0}"/>
              </a:ext>
            </a:extLst>
          </p:cNvPr>
          <p:cNvSpPr/>
          <p:nvPr/>
        </p:nvSpPr>
        <p:spPr>
          <a:xfrm>
            <a:off x="3329328" y="3427151"/>
            <a:ext cx="579432" cy="50858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s igual a 14">
            <a:extLst>
              <a:ext uri="{FF2B5EF4-FFF2-40B4-BE49-F238E27FC236}">
                <a16:creationId xmlns:a16="http://schemas.microsoft.com/office/drawing/2014/main" id="{5D4CA429-EF43-4470-6DDA-05ECAF07B8E1}"/>
              </a:ext>
            </a:extLst>
          </p:cNvPr>
          <p:cNvSpPr/>
          <p:nvPr/>
        </p:nvSpPr>
        <p:spPr>
          <a:xfrm>
            <a:off x="5638802" y="3427150"/>
            <a:ext cx="774853" cy="508586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315EB7C-B184-675E-EB2B-502F80E2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959009"/>
            <a:ext cx="3220601" cy="2415451"/>
          </a:xfrm>
          <a:prstGeom prst="rect">
            <a:avLst/>
          </a:prstGeom>
        </p:spPr>
      </p:pic>
      <p:pic>
        <p:nvPicPr>
          <p:cNvPr id="7" name="Imagen 6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543EA76C-825C-9985-7C76-DF05C3A6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43" y="3991297"/>
            <a:ext cx="3220601" cy="2415451"/>
          </a:xfrm>
          <a:prstGeom prst="rect">
            <a:avLst/>
          </a:prstGeom>
        </p:spPr>
      </p:pic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AEB8F951-E68E-B7AD-DC96-652B68A09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13" y="1827854"/>
            <a:ext cx="4942902" cy="3707177"/>
          </a:xfrm>
          <a:prstGeom prst="rect">
            <a:avLst/>
          </a:prstGeom>
        </p:spPr>
      </p:pic>
      <p:sp>
        <p:nvSpPr>
          <p:cNvPr id="3" name="Botón de acción: Volver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D07BCC0-7EB9-2DB2-99AD-D1F07B87CCDA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847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D407D5E-B5D4-BA0E-E7ED-874F9832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336598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Zoom hacia los posibles códigos de barras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748E29-F138-29DE-7BBE-406527369211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4</a:t>
            </a:r>
          </a:p>
        </p:txBody>
      </p:sp>
      <p:sp>
        <p:nvSpPr>
          <p:cNvPr id="11" name="Botón de acción: Volver 10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4327DB-A529-C4C6-6DCC-36A6E0D1BDE9}"/>
              </a:ext>
            </a:extLst>
          </p:cNvPr>
          <p:cNvSpPr/>
          <p:nvPr/>
        </p:nvSpPr>
        <p:spPr>
          <a:xfrm>
            <a:off x="11182120" y="6114361"/>
            <a:ext cx="771178" cy="584775"/>
          </a:xfrm>
          <a:prstGeom prst="actionButtonRetur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4BB7F9-9830-8A25-5B5E-727C20C36DC7}"/>
              </a:ext>
            </a:extLst>
          </p:cNvPr>
          <p:cNvCxnSpPr/>
          <p:nvPr/>
        </p:nvCxnSpPr>
        <p:spPr>
          <a:xfrm>
            <a:off x="5667737" y="3434506"/>
            <a:ext cx="856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5742D01B-0B83-0B5C-C4B1-BBD512F61C96}"/>
              </a:ext>
            </a:extLst>
          </p:cNvPr>
          <p:cNvSpPr txBox="1"/>
          <p:nvPr/>
        </p:nvSpPr>
        <p:spPr>
          <a:xfrm>
            <a:off x="5682630" y="3028714"/>
            <a:ext cx="7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Zoom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3003435-6FC3-9FC4-8724-AE6DE3AD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6" y="1560600"/>
            <a:ext cx="4982400" cy="3736800"/>
          </a:xfrm>
          <a:prstGeom prst="rect">
            <a:avLst/>
          </a:prstGeom>
        </p:spPr>
      </p:pic>
      <p:pic>
        <p:nvPicPr>
          <p:cNvPr id="12" name="Imagen 11" descr="Texto, Carta&#10;&#10;Descripción generada automáticamente">
            <a:extLst>
              <a:ext uri="{FF2B5EF4-FFF2-40B4-BE49-F238E27FC236}">
                <a16:creationId xmlns:a16="http://schemas.microsoft.com/office/drawing/2014/main" id="{334A28C8-D729-B8FD-DC08-CCB1C1BF1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97" y="1566106"/>
            <a:ext cx="4982400" cy="37368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EAAF2A7-85C3-C380-3E21-D14B719F9D0E}"/>
              </a:ext>
            </a:extLst>
          </p:cNvPr>
          <p:cNvSpPr/>
          <p:nvPr/>
        </p:nvSpPr>
        <p:spPr>
          <a:xfrm>
            <a:off x="3955055" y="3139807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1DEC011-985B-A148-EBB4-37DBDA9F7008}"/>
              </a:ext>
            </a:extLst>
          </p:cNvPr>
          <p:cNvSpPr/>
          <p:nvPr/>
        </p:nvSpPr>
        <p:spPr>
          <a:xfrm>
            <a:off x="1569729" y="3128789"/>
            <a:ext cx="638979" cy="258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7694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456852"/>
            <a:ext cx="11831444" cy="738844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Algoritmo de decodificación (I)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8CC044-7489-9947-915D-43D932462CB9}"/>
              </a:ext>
            </a:extLst>
          </p:cNvPr>
          <p:cNvSpPr/>
          <p:nvPr/>
        </p:nvSpPr>
        <p:spPr>
          <a:xfrm>
            <a:off x="6048265" y="2940173"/>
            <a:ext cx="1620157" cy="8813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Detector de código de barras de OpenCV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DCDA4C-D8B0-49A3-FC12-54D11FBB3A40}"/>
              </a:ext>
            </a:extLst>
          </p:cNvPr>
          <p:cNvCxnSpPr>
            <a:cxnSpLocks/>
          </p:cNvCxnSpPr>
          <p:nvPr/>
        </p:nvCxnSpPr>
        <p:spPr>
          <a:xfrm>
            <a:off x="5484994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95A35A-14B5-5CF6-817C-1F8B1A05B194}"/>
              </a:ext>
            </a:extLst>
          </p:cNvPr>
          <p:cNvCxnSpPr>
            <a:cxnSpLocks/>
          </p:cNvCxnSpPr>
          <p:nvPr/>
        </p:nvCxnSpPr>
        <p:spPr>
          <a:xfrm>
            <a:off x="7761732" y="3409425"/>
            <a:ext cx="467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Texto, Carta&#10;&#10;Descripción generada automáticamente">
            <a:extLst>
              <a:ext uri="{FF2B5EF4-FFF2-40B4-BE49-F238E27FC236}">
                <a16:creationId xmlns:a16="http://schemas.microsoft.com/office/drawing/2014/main" id="{0BD42EA4-C5FF-59C6-E2B7-C0942FF5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7" y="1826783"/>
            <a:ext cx="4241403" cy="3181052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E6766B1-782A-EFA8-EBB4-66F3EECF9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37" y="2656845"/>
            <a:ext cx="239110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57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1D503-2A31-C558-8299-290F6D06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8" y="285742"/>
            <a:ext cx="11831444" cy="1052457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Algoritmo de decodificación (II): asignación de las coordenadas (x, y ,z) del producto en el mapa previamente calculado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6707E0-FB06-9DC0-6286-7741624D558F}"/>
              </a:ext>
            </a:extLst>
          </p:cNvPr>
          <p:cNvSpPr/>
          <p:nvPr/>
        </p:nvSpPr>
        <p:spPr>
          <a:xfrm>
            <a:off x="0" y="6267717"/>
            <a:ext cx="14251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Etapa 5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1BC3465-A41E-5389-D8D5-E31CD157CDA7}"/>
              </a:ext>
            </a:extLst>
          </p:cNvPr>
          <p:cNvGrpSpPr/>
          <p:nvPr/>
        </p:nvGrpSpPr>
        <p:grpSpPr>
          <a:xfrm>
            <a:off x="2791141" y="1985028"/>
            <a:ext cx="6622551" cy="3611542"/>
            <a:chOff x="571500" y="68878"/>
            <a:chExt cx="4914899" cy="1936325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EF552D8-3127-4172-14E8-942AD400AFE5}"/>
                </a:ext>
              </a:extLst>
            </p:cNvPr>
            <p:cNvCxnSpPr/>
            <p:nvPr/>
          </p:nvCxnSpPr>
          <p:spPr>
            <a:xfrm>
              <a:off x="571500" y="714375"/>
              <a:ext cx="4019550" cy="0"/>
            </a:xfrm>
            <a:prstGeom prst="line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AF59DADA-F886-9059-D0B4-D2DEEFC57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99" y="614362"/>
              <a:ext cx="838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Estantería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680F61B-F34B-29B5-4020-3BE5BB9B4628}"/>
                </a:ext>
              </a:extLst>
            </p:cNvPr>
            <p:cNvGrpSpPr/>
            <p:nvPr/>
          </p:nvGrpSpPr>
          <p:grpSpPr>
            <a:xfrm>
              <a:off x="733425" y="790575"/>
              <a:ext cx="1650091" cy="1214628"/>
              <a:chOff x="-189203" y="-190500"/>
              <a:chExt cx="1650091" cy="1214628"/>
            </a:xfrm>
          </p:grpSpPr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577B9A3F-57B5-AA21-F07A-77F6368A9BF5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4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 dirty="0"/>
              </a:p>
            </p:txBody>
          </p:sp>
          <p:sp>
            <p:nvSpPr>
              <p:cNvPr id="46" name="Cuadro de texto 2">
                <a:extLst>
                  <a:ext uri="{FF2B5EF4-FFF2-40B4-BE49-F238E27FC236}">
                    <a16:creationId xmlns:a16="http://schemas.microsoft.com/office/drawing/2014/main" id="{E99CC8F5-6342-C396-EE52-9258445D31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77" y="747903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60EDEFCC-3028-7BD6-FABA-D0A02E3C4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FC377D6B-BF80-0EE8-4AE4-CAFE3CBB00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F0D624F2-01B7-8833-B453-7342ACEAD9AF}"/>
                </a:ext>
              </a:extLst>
            </p:cNvPr>
            <p:cNvGrpSpPr/>
            <p:nvPr/>
          </p:nvGrpSpPr>
          <p:grpSpPr>
            <a:xfrm>
              <a:off x="923925" y="72207"/>
              <a:ext cx="1343025" cy="718368"/>
              <a:chOff x="0" y="72207"/>
              <a:chExt cx="1343025" cy="718368"/>
            </a:xfrm>
          </p:grpSpPr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25709319-0F08-6299-6AA6-791BD8AF79F9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3CD2A37F-2947-1DEF-E5C8-57B1212AB6FF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0" name="Rectángulo 39">
                <a:extLst>
                  <a:ext uri="{FF2B5EF4-FFF2-40B4-BE49-F238E27FC236}">
                    <a16:creationId xmlns:a16="http://schemas.microsoft.com/office/drawing/2014/main" id="{F7D3F824-126D-665D-A15E-E3ED5A7C373D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41" name="Cuadro de texto 2">
                <a:extLst>
                  <a:ext uri="{FF2B5EF4-FFF2-40B4-BE49-F238E27FC236}">
                    <a16:creationId xmlns:a16="http://schemas.microsoft.com/office/drawing/2014/main" id="{BB606CCC-CC3D-EEFB-6787-852D84055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5" y="72207"/>
                <a:ext cx="13144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1</a:t>
                </a:r>
              </a:p>
            </p:txBody>
          </p: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9DE4B1F0-3A6E-2812-14A4-82E241E80DAF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de flecha 42">
                <a:extLst>
                  <a:ext uri="{FF2B5EF4-FFF2-40B4-BE49-F238E27FC236}">
                    <a16:creationId xmlns:a16="http://schemas.microsoft.com/office/drawing/2014/main" id="{8CCA87F4-2F68-BD6D-844D-274488324E05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de flecha 43">
                <a:extLst>
                  <a:ext uri="{FF2B5EF4-FFF2-40B4-BE49-F238E27FC236}">
                    <a16:creationId xmlns:a16="http://schemas.microsoft.com/office/drawing/2014/main" id="{E459390F-5F35-C2AE-AE77-61B85D85809E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6DC9A01-9E6B-65E5-EE8D-23F8C20A9EAB}"/>
                </a:ext>
              </a:extLst>
            </p:cNvPr>
            <p:cNvSpPr/>
            <p:nvPr/>
          </p:nvSpPr>
          <p:spPr>
            <a:xfrm>
              <a:off x="1438275" y="1504950"/>
              <a:ext cx="200025" cy="142875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9424AE1-D726-909F-AA51-F6465CFF93F4}"/>
                </a:ext>
              </a:extLst>
            </p:cNvPr>
            <p:cNvGrpSpPr/>
            <p:nvPr/>
          </p:nvGrpSpPr>
          <p:grpSpPr>
            <a:xfrm>
              <a:off x="4191000" y="1142999"/>
              <a:ext cx="1143000" cy="649988"/>
              <a:chOff x="-228600" y="47624"/>
              <a:chExt cx="1143000" cy="649988"/>
            </a:xfrm>
          </p:grpSpPr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E1FEB1EA-782D-BD75-0A7B-37FB1364F5CD}"/>
                  </a:ext>
                </a:extLst>
              </p:cNvPr>
              <p:cNvGrpSpPr/>
              <p:nvPr/>
            </p:nvGrpSpPr>
            <p:grpSpPr>
              <a:xfrm>
                <a:off x="-228600" y="47624"/>
                <a:ext cx="1143000" cy="288038"/>
                <a:chOff x="-228600" y="47624"/>
                <a:chExt cx="1143000" cy="288038"/>
              </a:xfrm>
            </p:grpSpPr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3CF4A720-B506-743E-AC7A-1A9EEDDE2608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7" name="Cuadro de texto 2">
                  <a:extLst>
                    <a:ext uri="{FF2B5EF4-FFF2-40B4-BE49-F238E27FC236}">
                      <a16:creationId xmlns:a16="http://schemas.microsoft.com/office/drawing/2014/main" id="{26AA8D78-ED23-E5CC-91A0-3E97CF13C0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1</a:t>
                  </a: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E5336324-5BD6-CD2E-2B1F-F41C49A7B736}"/>
                  </a:ext>
                </a:extLst>
              </p:cNvPr>
              <p:cNvGrpSpPr/>
              <p:nvPr/>
            </p:nvGrpSpPr>
            <p:grpSpPr>
              <a:xfrm>
                <a:off x="-228600" y="409574"/>
                <a:ext cx="1143000" cy="288038"/>
                <a:chOff x="-228600" y="47624"/>
                <a:chExt cx="1143000" cy="288038"/>
              </a:xfrm>
            </p:grpSpPr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E4713DB3-1DF5-7C47-04CE-9106EF91089B}"/>
                    </a:ext>
                  </a:extLst>
                </p:cNvPr>
                <p:cNvSpPr/>
                <p:nvPr/>
              </p:nvSpPr>
              <p:spPr>
                <a:xfrm>
                  <a:off x="-228600" y="47624"/>
                  <a:ext cx="304800" cy="220036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 sz="1600"/>
                </a:p>
              </p:txBody>
            </p:sp>
            <p:sp>
              <p:nvSpPr>
                <p:cNvPr id="35" name="Cuadro de texto 2">
                  <a:extLst>
                    <a:ext uri="{FF2B5EF4-FFF2-40B4-BE49-F238E27FC236}">
                      <a16:creationId xmlns:a16="http://schemas.microsoft.com/office/drawing/2014/main" id="{003FBE53-CB09-2ADF-EAD9-C2C8B598FD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200" y="59437"/>
                  <a:ext cx="83820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600" spc="-2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Posición 2</a:t>
                  </a:r>
                </a:p>
              </p:txBody>
            </p:sp>
          </p:grpSp>
        </p:grpSp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B9C60B28-E96D-53AD-E9D3-D606CAD731CE}"/>
                </a:ext>
              </a:extLst>
            </p:cNvPr>
            <p:cNvSpPr/>
            <p:nvPr/>
          </p:nvSpPr>
          <p:spPr>
            <a:xfrm>
              <a:off x="1857375" y="1504950"/>
              <a:ext cx="990600" cy="14859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  <p:sp>
          <p:nvSpPr>
            <p:cNvPr id="17" name="Cuadro de texto 2">
              <a:extLst>
                <a:ext uri="{FF2B5EF4-FFF2-40B4-BE49-F238E27FC236}">
                  <a16:creationId xmlns:a16="http://schemas.microsoft.com/office/drawing/2014/main" id="{96CAFD22-40C5-68F0-963F-6F68B652A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1621539"/>
              <a:ext cx="1143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6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Avanza el robot</a:t>
              </a: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2B78F0C3-0096-29E0-C3F0-6764BD0791E1}"/>
                </a:ext>
              </a:extLst>
            </p:cNvPr>
            <p:cNvGrpSpPr/>
            <p:nvPr/>
          </p:nvGrpSpPr>
          <p:grpSpPr>
            <a:xfrm>
              <a:off x="2381250" y="790575"/>
              <a:ext cx="1649729" cy="1214444"/>
              <a:chOff x="-189203" y="-190500"/>
              <a:chExt cx="1650091" cy="1214632"/>
            </a:xfrm>
          </p:grpSpPr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64E11162-B310-50D8-D9CF-8D567B55325A}"/>
                  </a:ext>
                </a:extLst>
              </p:cNvPr>
              <p:cNvSpPr/>
              <p:nvPr/>
            </p:nvSpPr>
            <p:spPr>
              <a:xfrm>
                <a:off x="419100" y="432618"/>
                <a:ext cx="400050" cy="31519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9" name="Cuadro de texto 2">
                <a:extLst>
                  <a:ext uri="{FF2B5EF4-FFF2-40B4-BE49-F238E27FC236}">
                    <a16:creationId xmlns:a16="http://schemas.microsoft.com/office/drawing/2014/main" id="{24B942AE-DD88-8DC4-B489-7D7B75AF7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781" y="747907"/>
                <a:ext cx="838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Robot</a:t>
                </a:r>
              </a:p>
            </p:txBody>
          </p: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B17C28CD-1B85-FE81-3932-648231113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89203" y="-190500"/>
                <a:ext cx="606095" cy="6230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BE435C0E-3B7A-0EA1-2A06-969C8E686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279" y="-190498"/>
                <a:ext cx="640609" cy="6209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EFEC93F9-3462-50BE-B07C-6784BCF3C3E3}"/>
                </a:ext>
              </a:extLst>
            </p:cNvPr>
            <p:cNvGrpSpPr/>
            <p:nvPr/>
          </p:nvGrpSpPr>
          <p:grpSpPr>
            <a:xfrm>
              <a:off x="2600325" y="68878"/>
              <a:ext cx="1432957" cy="721697"/>
              <a:chOff x="0" y="68878"/>
              <a:chExt cx="1432957" cy="721697"/>
            </a:xfrm>
          </p:grpSpPr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64B9D3BF-E70D-F74A-5DD1-133A5487BB5F}"/>
                  </a:ext>
                </a:extLst>
              </p:cNvPr>
              <p:cNvSpPr/>
              <p:nvPr/>
            </p:nvSpPr>
            <p:spPr>
              <a:xfrm>
                <a:off x="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71B40655-FBA5-581A-4251-AAC6D6EB9C09}"/>
                  </a:ext>
                </a:extLst>
              </p:cNvPr>
              <p:cNvSpPr/>
              <p:nvPr/>
            </p:nvSpPr>
            <p:spPr>
              <a:xfrm>
                <a:off x="5143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5857C0D3-90D0-05B7-BAB0-471C60D95E65}"/>
                  </a:ext>
                </a:extLst>
              </p:cNvPr>
              <p:cNvSpPr/>
              <p:nvPr/>
            </p:nvSpPr>
            <p:spPr>
              <a:xfrm>
                <a:off x="1009650" y="714375"/>
                <a:ext cx="276225" cy="76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 sz="1600"/>
              </a:p>
            </p:txBody>
          </p:sp>
          <p:sp>
            <p:nvSpPr>
              <p:cNvPr id="24" name="Cuadro de texto 2">
                <a:extLst>
                  <a:ext uri="{FF2B5EF4-FFF2-40B4-BE49-F238E27FC236}">
                    <a16:creationId xmlns:a16="http://schemas.microsoft.com/office/drawing/2014/main" id="{512AB9D5-B9F8-2745-A838-AF846D85B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7" y="68878"/>
                <a:ext cx="138303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z="1600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Códigos de barras 2</a:t>
                </a:r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A69A0179-5E48-9091-4698-8F3A92E67836}"/>
                  </a:ext>
                </a:extLst>
              </p:cNvPr>
              <p:cNvCxnSpPr/>
              <p:nvPr/>
            </p:nvCxnSpPr>
            <p:spPr>
              <a:xfrm flipH="1">
                <a:off x="142875" y="276225"/>
                <a:ext cx="542925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3C1A31D5-0D09-BEFA-F207-4FF130D75E5D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9723E595-E8D3-A692-79B8-CC7309F4324B}"/>
                  </a:ext>
                </a:extLst>
              </p:cNvPr>
              <p:cNvCxnSpPr/>
              <p:nvPr/>
            </p:nvCxnSpPr>
            <p:spPr>
              <a:xfrm>
                <a:off x="685800" y="276225"/>
                <a:ext cx="438150" cy="38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2C64CDA-7A20-251B-8A64-1922169BEF42}"/>
                </a:ext>
              </a:extLst>
            </p:cNvPr>
            <p:cNvSpPr/>
            <p:nvPr/>
          </p:nvSpPr>
          <p:spPr>
            <a:xfrm>
              <a:off x="3095625" y="1504950"/>
              <a:ext cx="200025" cy="142875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sz="1600"/>
            </a:p>
          </p:txBody>
        </p:sp>
      </p:grpSp>
    </p:spTree>
    <p:extLst>
      <p:ext uri="{BB962C8B-B14F-4D97-AF65-F5344CB8AC3E}">
        <p14:creationId xmlns:p14="http://schemas.microsoft.com/office/powerpoint/2010/main" val="1365048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1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(I): etapa 1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6C2E58A-6C91-43E5-126F-F59CF3F3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44403"/>
              </p:ext>
            </p:extLst>
          </p:nvPr>
        </p:nvGraphicFramePr>
        <p:xfrm>
          <a:off x="397678" y="1669825"/>
          <a:ext cx="5497881" cy="3156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2991020037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3639719391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266670736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2029913650"/>
                    </a:ext>
                  </a:extLst>
                </a:gridCol>
              </a:tblGrid>
              <a:tr h="55321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563576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83.33 %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511257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66.67 %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22728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100.00 %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66.67 %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90022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44.44 %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77.78 %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962153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77.78 %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-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47081"/>
                  </a:ext>
                </a:extLst>
              </a:tr>
              <a:tr h="43386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>
                          <a:effectLst/>
                          <a:latin typeface="+mn-lt"/>
                        </a:rPr>
                        <a:t>41.67 %</a:t>
                      </a:r>
                      <a:endParaRPr lang="es-ES" sz="140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spc="-20" dirty="0">
                          <a:effectLst/>
                          <a:latin typeface="+mn-lt"/>
                        </a:rPr>
                        <a:t>0.00 %</a:t>
                      </a:r>
                      <a:endParaRPr lang="es-ES" sz="140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44423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1995355" y="1194513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F665531-5A3B-3EEF-96C3-65AD3A04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47909"/>
              </p:ext>
            </p:extLst>
          </p:nvPr>
        </p:nvGraphicFramePr>
        <p:xfrm>
          <a:off x="6296441" y="1669825"/>
          <a:ext cx="5497881" cy="3156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1466912762"/>
                    </a:ext>
                  </a:extLst>
                </a:gridCol>
                <a:gridCol w="1417180">
                  <a:extLst>
                    <a:ext uri="{9D8B030D-6E8A-4147-A177-3AD203B41FA5}">
                      <a16:colId xmlns:a16="http://schemas.microsoft.com/office/drawing/2014/main" val="1042396406"/>
                    </a:ext>
                  </a:extLst>
                </a:gridCol>
                <a:gridCol w="1420785">
                  <a:extLst>
                    <a:ext uri="{9D8B030D-6E8A-4147-A177-3AD203B41FA5}">
                      <a16:colId xmlns:a16="http://schemas.microsoft.com/office/drawing/2014/main" val="1305966073"/>
                    </a:ext>
                  </a:extLst>
                </a:gridCol>
                <a:gridCol w="1264361">
                  <a:extLst>
                    <a:ext uri="{9D8B030D-6E8A-4147-A177-3AD203B41FA5}">
                      <a16:colId xmlns:a16="http://schemas.microsoft.com/office/drawing/2014/main" val="4082132582"/>
                    </a:ext>
                  </a:extLst>
                </a:gridCol>
              </a:tblGrid>
              <a:tr h="54750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Secuencia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Número de bandas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Comercio 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7041998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1.67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0.90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298480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1.50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1.61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63023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2.07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76389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1.53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1.54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73645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3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1.76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-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37891"/>
                  </a:ext>
                </a:extLst>
              </a:tr>
              <a:tr h="43481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1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  <a:latin typeface="+mn-lt"/>
                        </a:rPr>
                        <a:t>2.03 segundos</a:t>
                      </a:r>
                      <a:endParaRPr lang="es-ES" sz="1400" b="0" spc="-2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  <a:latin typeface="+mn-lt"/>
                        </a:rPr>
                        <a:t>1.77 segundos</a:t>
                      </a:r>
                      <a:endParaRPr lang="es-ES" sz="1400" b="0" spc="-2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6560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7968750" y="1194513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/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Porcentaje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acertadas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mero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bandas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totales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secuencia</m:t>
                        </m:r>
                      </m:den>
                    </m:f>
                  </m:oMath>
                </a14:m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· 100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E8AF9A-F0AB-F7A9-58EE-975C10C59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9" y="5200009"/>
                <a:ext cx="5744297" cy="406330"/>
              </a:xfrm>
              <a:prstGeom prst="rect">
                <a:avLst/>
              </a:prstGeom>
              <a:blipFill>
                <a:blip r:embed="rId2"/>
                <a:stretch>
                  <a:fillRect l="-1805" t="-4478" b="-179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6371187" y="5110016"/>
            <a:ext cx="53483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Número de imágenes 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Mayor porcentaje de acierto </a:t>
            </a:r>
            <a:r>
              <a:rPr lang="es-ES" sz="1600" dirty="0">
                <a:cs typeface="Arial" panose="020B0604020202020204" pitchFamily="34" charset="0"/>
              </a:rPr>
              <a:t>→ mayor tiempo de ejecución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80659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(II): etapa 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175714" y="1602142"/>
            <a:ext cx="230252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Porcentaje de aciertos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065252" y="1597637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44CF7DE-C5DF-F98A-128D-37D45B230332}"/>
              </a:ext>
            </a:extLst>
          </p:cNvPr>
          <p:cNvSpPr txBox="1"/>
          <p:nvPr/>
        </p:nvSpPr>
        <p:spPr>
          <a:xfrm>
            <a:off x="3326977" y="4866251"/>
            <a:ext cx="59822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Posibilidad de fallo si no se detecta la banda correctamente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27057-2473-7008-6CBB-67892CA29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57542"/>
              </p:ext>
            </p:extLst>
          </p:nvPr>
        </p:nvGraphicFramePr>
        <p:xfrm>
          <a:off x="6577871" y="2160281"/>
          <a:ext cx="5128026" cy="2377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9342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  <a:gridCol w="1709342">
                  <a:extLst>
                    <a:ext uri="{9D8B030D-6E8A-4147-A177-3AD203B41FA5}">
                      <a16:colId xmlns:a16="http://schemas.microsoft.com/office/drawing/2014/main" val="151192793"/>
                    </a:ext>
                  </a:extLst>
                </a:gridCol>
              </a:tblGrid>
              <a:tr h="56873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Tiempo de ejecución (segundos)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códigos de barras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0.61 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0.58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8AE327C-E622-3987-5885-71924B204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89016"/>
              </p:ext>
            </p:extLst>
          </p:nvPr>
        </p:nvGraphicFramePr>
        <p:xfrm>
          <a:off x="762964" y="2218537"/>
          <a:ext cx="5128026" cy="2261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4013">
                  <a:extLst>
                    <a:ext uri="{9D8B030D-6E8A-4147-A177-3AD203B41FA5}">
                      <a16:colId xmlns:a16="http://schemas.microsoft.com/office/drawing/2014/main" val="890736635"/>
                    </a:ext>
                  </a:extLst>
                </a:gridCol>
                <a:gridCol w="2564013">
                  <a:extLst>
                    <a:ext uri="{9D8B030D-6E8A-4147-A177-3AD203B41FA5}">
                      <a16:colId xmlns:a16="http://schemas.microsoft.com/office/drawing/2014/main" val="2494810434"/>
                    </a:ext>
                  </a:extLst>
                </a:gridCol>
              </a:tblGrid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Imagen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Porcentaje </a:t>
                      </a:r>
                      <a:r>
                        <a:rPr lang="es-ES" sz="1400" b="0" i="0" spc="-20">
                          <a:effectLst/>
                        </a:rPr>
                        <a:t>de aciertos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537434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1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90641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2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34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>
                          <a:effectLst/>
                        </a:rPr>
                        <a:t>3</a:t>
                      </a:r>
                      <a:endParaRPr lang="es-ES" sz="1400" b="0" i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978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effectLst/>
                        </a:rPr>
                        <a:t>4</a:t>
                      </a:r>
                      <a:endParaRPr lang="es-ES" sz="1400" b="0" i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i="0" spc="-20" dirty="0">
                          <a:solidFill>
                            <a:schemeClr val="bg1"/>
                          </a:solidFill>
                          <a:effectLst/>
                        </a:rPr>
                        <a:t>100 %</a:t>
                      </a:r>
                      <a:endParaRPr lang="es-ES" sz="1400" b="0" i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7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3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D0D-CAA8-ABD1-0EBF-AF949DCD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5311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Objetivos del proyecto</a:t>
            </a:r>
          </a:p>
        </p:txBody>
      </p:sp>
      <p:pic>
        <p:nvPicPr>
          <p:cNvPr id="5" name="Imagen 4" descr="Imagen que contiene gabinete, interior, cocina, refrigerador&#10;&#10;Descripción generada automáticamente">
            <a:extLst>
              <a:ext uri="{FF2B5EF4-FFF2-40B4-BE49-F238E27FC236}">
                <a16:creationId xmlns:a16="http://schemas.microsoft.com/office/drawing/2014/main" id="{48E49528-F9F5-F956-AAE5-C4826AF5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7" y="1162326"/>
            <a:ext cx="4069466" cy="226140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30CABA-F682-00D7-3D3B-D704BAAC05A5}"/>
              </a:ext>
            </a:extLst>
          </p:cNvPr>
          <p:cNvSpPr txBox="1"/>
          <p:nvPr/>
        </p:nvSpPr>
        <p:spPr>
          <a:xfrm>
            <a:off x="574933" y="728430"/>
            <a:ext cx="4681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429BF27-F045-F31A-E645-B3C194B37598}"/>
              </a:ext>
            </a:extLst>
          </p:cNvPr>
          <p:cNvSpPr/>
          <p:nvPr/>
        </p:nvSpPr>
        <p:spPr>
          <a:xfrm>
            <a:off x="5297276" y="1950637"/>
            <a:ext cx="1751682" cy="484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Botella de colores en un estante&#10;&#10;Descripción generada automáticamente con confianza media">
            <a:extLst>
              <a:ext uri="{FF2B5EF4-FFF2-40B4-BE49-F238E27FC236}">
                <a16:creationId xmlns:a16="http://schemas.microsoft.com/office/drawing/2014/main" id="{362145C6-9A3D-8EAF-C5C5-6C0D05F43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51" y="977660"/>
            <a:ext cx="3541853" cy="26563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5CCD3B3-87DA-CA14-2628-D07E32B48DC0}"/>
              </a:ext>
            </a:extLst>
          </p:cNvPr>
          <p:cNvSpPr txBox="1"/>
          <p:nvPr/>
        </p:nvSpPr>
        <p:spPr>
          <a:xfrm>
            <a:off x="1479686" y="4697004"/>
            <a:ext cx="273161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B166C4-2399-7321-A887-23E0842F8987}"/>
              </a:ext>
            </a:extLst>
          </p:cNvPr>
          <p:cNvSpPr txBox="1"/>
          <p:nvPr/>
        </p:nvSpPr>
        <p:spPr>
          <a:xfrm>
            <a:off x="4932801" y="3148543"/>
            <a:ext cx="44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E3293C9-BD5D-F887-EB23-CDF965825F9E}"/>
              </a:ext>
            </a:extLst>
          </p:cNvPr>
          <p:cNvGrpSpPr/>
          <p:nvPr/>
        </p:nvGrpSpPr>
        <p:grpSpPr>
          <a:xfrm>
            <a:off x="4325074" y="3741144"/>
            <a:ext cx="3541853" cy="2791744"/>
            <a:chOff x="4325074" y="3845218"/>
            <a:chExt cx="3541853" cy="2791744"/>
          </a:xfrm>
        </p:grpSpPr>
        <p:pic>
          <p:nvPicPr>
            <p:cNvPr id="12" name="Imagen 1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1B9CFED-7255-C6CA-D598-C2124E75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74" y="3980572"/>
              <a:ext cx="3541853" cy="2656390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4A7FA0-333C-55B4-2B3C-7D75A63AC144}"/>
                </a:ext>
              </a:extLst>
            </p:cNvPr>
            <p:cNvSpPr/>
            <p:nvPr/>
          </p:nvSpPr>
          <p:spPr>
            <a:xfrm>
              <a:off x="4978403" y="5135261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D501FA1-9414-A934-961C-E8C21DEB507C}"/>
                </a:ext>
              </a:extLst>
            </p:cNvPr>
            <p:cNvSpPr/>
            <p:nvPr/>
          </p:nvSpPr>
          <p:spPr>
            <a:xfrm>
              <a:off x="7013546" y="5117682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A1A549D-9EE3-A7C8-1F78-B7DA6E6B438F}"/>
                </a:ext>
              </a:extLst>
            </p:cNvPr>
            <p:cNvSpPr/>
            <p:nvPr/>
          </p:nvSpPr>
          <p:spPr>
            <a:xfrm>
              <a:off x="4772180" y="4543623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836EBB5-290B-B2D3-41E3-F843CFE0DA46}"/>
                </a:ext>
              </a:extLst>
            </p:cNvPr>
            <p:cNvSpPr/>
            <p:nvPr/>
          </p:nvSpPr>
          <p:spPr>
            <a:xfrm>
              <a:off x="6960824" y="4165238"/>
              <a:ext cx="555562" cy="24306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Signo de multiplicación 17">
              <a:extLst>
                <a:ext uri="{FF2B5EF4-FFF2-40B4-BE49-F238E27FC236}">
                  <a16:creationId xmlns:a16="http://schemas.microsoft.com/office/drawing/2014/main" id="{E2E770EB-2020-7A62-D8CE-734EE86F9DED}"/>
                </a:ext>
              </a:extLst>
            </p:cNvPr>
            <p:cNvSpPr/>
            <p:nvPr/>
          </p:nvSpPr>
          <p:spPr>
            <a:xfrm>
              <a:off x="4600041" y="4223603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Signo de multiplicación 18">
              <a:extLst>
                <a:ext uri="{FF2B5EF4-FFF2-40B4-BE49-F238E27FC236}">
                  <a16:creationId xmlns:a16="http://schemas.microsoft.com/office/drawing/2014/main" id="{E2C88CC6-7960-D994-07FD-FDA380B5A738}"/>
                </a:ext>
              </a:extLst>
            </p:cNvPr>
            <p:cNvSpPr/>
            <p:nvPr/>
          </p:nvSpPr>
          <p:spPr>
            <a:xfrm>
              <a:off x="6796772" y="3845218"/>
              <a:ext cx="899839" cy="883108"/>
            </a:xfrm>
            <a:prstGeom prst="mathMultiply">
              <a:avLst>
                <a:gd name="adj1" fmla="val 73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62999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20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Resultados obtenidos (III): etapa 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A350607-F6D7-0384-0F03-29B1D10B3F9C}"/>
              </a:ext>
            </a:extLst>
          </p:cNvPr>
          <p:cNvSpPr txBox="1"/>
          <p:nvPr/>
        </p:nvSpPr>
        <p:spPr>
          <a:xfrm>
            <a:off x="2328124" y="1602142"/>
            <a:ext cx="25284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Efectividad del algoritmo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847E34-CB6A-361E-E648-CB9EB7105865}"/>
              </a:ext>
            </a:extLst>
          </p:cNvPr>
          <p:cNvSpPr txBox="1"/>
          <p:nvPr/>
        </p:nvSpPr>
        <p:spPr>
          <a:xfrm>
            <a:off x="8341598" y="1602142"/>
            <a:ext cx="21532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Tiempo de ejecución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BE4450D-DAEC-C7DB-5F30-1124AA71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10137"/>
              </p:ext>
            </p:extLst>
          </p:nvPr>
        </p:nvGraphicFramePr>
        <p:xfrm>
          <a:off x="7436386" y="2182217"/>
          <a:ext cx="3963688" cy="235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1844">
                  <a:extLst>
                    <a:ext uri="{9D8B030D-6E8A-4147-A177-3AD203B41FA5}">
                      <a16:colId xmlns:a16="http://schemas.microsoft.com/office/drawing/2014/main" val="1290632223"/>
                    </a:ext>
                  </a:extLst>
                </a:gridCol>
                <a:gridCol w="1981844">
                  <a:extLst>
                    <a:ext uri="{9D8B030D-6E8A-4147-A177-3AD203B41FA5}">
                      <a16:colId xmlns:a16="http://schemas.microsoft.com/office/drawing/2014/main" val="1211685473"/>
                    </a:ext>
                  </a:extLst>
                </a:gridCol>
              </a:tblGrid>
              <a:tr h="54669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Número de imagen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Tiempo de ejecución (segundos)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1526197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1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0.026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6485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effectLst/>
                        </a:rPr>
                        <a:t>2</a:t>
                      </a:r>
                      <a:endParaRPr lang="es-ES" sz="1400" b="0" spc="-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13979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3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15254"/>
                  </a:ext>
                </a:extLst>
              </a:tr>
              <a:tr h="45221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>
                          <a:effectLst/>
                        </a:rPr>
                        <a:t>4</a:t>
                      </a:r>
                      <a:endParaRPr lang="es-ES" sz="1400" b="0" spc="-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5581015" algn="l"/>
                        </a:tabLst>
                      </a:pPr>
                      <a:r>
                        <a:rPr lang="es-ES" sz="1400" b="0" spc="-20" dirty="0">
                          <a:solidFill>
                            <a:schemeClr val="bg1"/>
                          </a:solidFill>
                          <a:effectLst/>
                        </a:rPr>
                        <a:t>0.025</a:t>
                      </a:r>
                      <a:endParaRPr lang="es-ES" sz="1400" b="0" spc="-2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49204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2E258D5-5C01-A15A-5DED-A0DE02868162}"/>
              </a:ext>
            </a:extLst>
          </p:cNvPr>
          <p:cNvSpPr txBox="1"/>
          <p:nvPr/>
        </p:nvSpPr>
        <p:spPr>
          <a:xfrm>
            <a:off x="1876432" y="4709678"/>
            <a:ext cx="34318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Necesita imágenes muy nítidas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450C8AF-A8AA-4F44-3CE4-8E136A433BEF}"/>
              </a:ext>
            </a:extLst>
          </p:cNvPr>
          <p:cNvGrpSpPr/>
          <p:nvPr/>
        </p:nvGrpSpPr>
        <p:grpSpPr>
          <a:xfrm>
            <a:off x="270534" y="2182217"/>
            <a:ext cx="6637394" cy="2279250"/>
            <a:chOff x="270534" y="2182217"/>
            <a:chExt cx="6637394" cy="2279250"/>
          </a:xfrm>
        </p:grpSpPr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A47382DE-11A6-B4E2-0564-E656B1BF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534" y="2182217"/>
              <a:ext cx="3039180" cy="2279250"/>
            </a:xfrm>
            <a:prstGeom prst="rect">
              <a:avLst/>
            </a:prstGeom>
          </p:spPr>
        </p:pic>
        <p:pic>
          <p:nvPicPr>
            <p:cNvPr id="12" name="Imagen 11" descr="Texto&#10;&#10;Descripción generada automáticamente">
              <a:extLst>
                <a:ext uri="{FF2B5EF4-FFF2-40B4-BE49-F238E27FC236}">
                  <a16:creationId xmlns:a16="http://schemas.microsoft.com/office/drawing/2014/main" id="{CFB3B3B7-E74F-E491-5FBC-735DF19A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6612" y="2788364"/>
              <a:ext cx="2051316" cy="1280085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B1053BE-D156-1185-B66E-56527E2A854A}"/>
              </a:ext>
            </a:extLst>
          </p:cNvPr>
          <p:cNvSpPr/>
          <p:nvPr/>
        </p:nvSpPr>
        <p:spPr>
          <a:xfrm>
            <a:off x="3464644" y="3081154"/>
            <a:ext cx="1244255" cy="7559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Barcode detector de OpenCV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752115F-339D-22D4-1756-EB39462B44FE}"/>
              </a:ext>
            </a:extLst>
          </p:cNvPr>
          <p:cNvCxnSpPr>
            <a:cxnSpLocks/>
          </p:cNvCxnSpPr>
          <p:nvPr/>
        </p:nvCxnSpPr>
        <p:spPr>
          <a:xfrm>
            <a:off x="3309714" y="3438304"/>
            <a:ext cx="15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35372D7-35BA-7FC2-C1CF-056875906954}"/>
              </a:ext>
            </a:extLst>
          </p:cNvPr>
          <p:cNvCxnSpPr>
            <a:cxnSpLocks/>
          </p:cNvCxnSpPr>
          <p:nvPr/>
        </p:nvCxnSpPr>
        <p:spPr>
          <a:xfrm>
            <a:off x="4708899" y="3429593"/>
            <a:ext cx="154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13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879"/>
            <a:ext cx="10515600" cy="804231"/>
          </a:xfrm>
        </p:spPr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9AA841-25C3-E1CF-BFA5-0EB39BD34A15}"/>
              </a:ext>
            </a:extLst>
          </p:cNvPr>
          <p:cNvSpPr txBox="1"/>
          <p:nvPr/>
        </p:nvSpPr>
        <p:spPr>
          <a:xfrm>
            <a:off x="594910" y="2100798"/>
            <a:ext cx="1107195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1: aplicación en entorno comercial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se ha llegado a probar el algoritmo en el robot 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Aunque el algoritmo puede ofrecer resultados muy buenos en entornos reales donde los problemas y complejidades que el algoritmo debe atajar son numerosos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E68E54-55C0-8788-C19C-648D1F6144F2}"/>
              </a:ext>
            </a:extLst>
          </p:cNvPr>
          <p:cNvSpPr txBox="1"/>
          <p:nvPr/>
        </p:nvSpPr>
        <p:spPr>
          <a:xfrm>
            <a:off x="594910" y="3864272"/>
            <a:ext cx="1107195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Objetivo 2: reducir el número de falsos positivos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 ha cumplido gracias al umbral del número de píxeles aplicado a las etiquetas en la etapa 3</a:t>
            </a:r>
          </a:p>
        </p:txBody>
      </p:sp>
    </p:spTree>
    <p:extLst>
      <p:ext uri="{BB962C8B-B14F-4D97-AF65-F5344CB8AC3E}">
        <p14:creationId xmlns:p14="http://schemas.microsoft.com/office/powerpoint/2010/main" val="3913794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F923-3CB1-527B-91CA-BAA31D31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HACER PRUEBAS DE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111945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1C2EF-B2C3-8F3D-807A-F26C5321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0CC8A-5552-5D64-EA60-4E1BCB7F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2973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[1]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Tier1,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https://www.tier1.es/es/web/guest.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[2]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Unsplash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spc="-20" dirty="0">
                <a:ea typeface="Calibri" panose="020F0502020204030204" pitchFamily="34" charset="0"/>
              </a:rPr>
              <a:t>https://unsplash.com/es/s/fotos/supermercado.</a:t>
            </a:r>
            <a:endParaRPr lang="es-ES" sz="2400" spc="-2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2400" dirty="0"/>
              <a:t>[3]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Wikipedia &lt;&lt;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TurtleBot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 2&gt;&gt;,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https://es.wikipedia.org/wiki/Archivo:TurtleBot_2.png.</a:t>
            </a:r>
          </a:p>
          <a:p>
            <a:pPr marL="0" indent="0">
              <a:buNone/>
            </a:pPr>
            <a:r>
              <a:rPr lang="es-ES" sz="2400" dirty="0"/>
              <a:t>[4] P. T. Macías Roselló, «Robot móvil con ros para la lectura de códigos de barras mediante zoom óptico en un entorno comercial. Dirigido por Miguel Ángel </a:t>
            </a:r>
            <a:r>
              <a:rPr lang="es-ES" sz="2400" dirty="0" err="1"/>
              <a:t>Ridao</a:t>
            </a:r>
            <a:r>
              <a:rPr lang="es-ES" sz="2400" dirty="0"/>
              <a:t> </a:t>
            </a:r>
            <a:r>
              <a:rPr lang="es-ES" sz="2400" dirty="0" err="1"/>
              <a:t>Carlini</a:t>
            </a:r>
            <a:r>
              <a:rPr lang="es-ES" sz="2400" dirty="0"/>
              <a:t>,» 2021. </a:t>
            </a:r>
          </a:p>
          <a:p>
            <a:pPr marL="0" indent="0">
              <a:buNone/>
            </a:pPr>
            <a:r>
              <a:rPr lang="es-ES" sz="2400" dirty="0"/>
              <a:t>[5] 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Web Axis </a:t>
            </a:r>
            <a:r>
              <a:rPr lang="es-ES" sz="2400" i="1" spc="-20" dirty="0" err="1">
                <a:effectLst/>
                <a:ea typeface="Calibri" panose="020F0502020204030204" pitchFamily="34" charset="0"/>
              </a:rPr>
              <a:t>Communications</a:t>
            </a:r>
            <a:r>
              <a:rPr lang="es-ES" sz="2400" i="1" spc="-20" dirty="0">
                <a:effectLst/>
                <a:ea typeface="Calibri" panose="020F0502020204030204" pitchFamily="34" charset="0"/>
              </a:rPr>
              <a:t>, </a:t>
            </a:r>
            <a:r>
              <a:rPr lang="es-ES" sz="2400" spc="-20" dirty="0">
                <a:effectLst/>
                <a:ea typeface="Calibri" panose="020F0502020204030204" pitchFamily="34" charset="0"/>
              </a:rPr>
              <a:t>[En línea]. [Último acceso: 2023]. Disponible en: </a:t>
            </a:r>
            <a:r>
              <a:rPr lang="es-ES" sz="2400" dirty="0"/>
              <a:t>https://www.axis.com/es-es/products/axis-m5054/support.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94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499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(I): zoom de la cámara del móvil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B3D26F-1EE8-C334-7D5D-A27537B36003}"/>
              </a:ext>
            </a:extLst>
          </p:cNvPr>
          <p:cNvSpPr txBox="1"/>
          <p:nvPr/>
        </p:nvSpPr>
        <p:spPr>
          <a:xfrm>
            <a:off x="5345667" y="2031238"/>
            <a:ext cx="133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Zoom digital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41D8C42-4D41-1A7A-90B8-A2F423CD0545}"/>
              </a:ext>
            </a:extLst>
          </p:cNvPr>
          <p:cNvCxnSpPr/>
          <p:nvPr/>
        </p:nvCxnSpPr>
        <p:spPr>
          <a:xfrm>
            <a:off x="4911285" y="2400570"/>
            <a:ext cx="235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8F2DD21A-2B17-D789-48B9-FB25E0AA59BA}"/>
              </a:ext>
            </a:extLst>
          </p:cNvPr>
          <p:cNvGrpSpPr/>
          <p:nvPr/>
        </p:nvGrpSpPr>
        <p:grpSpPr>
          <a:xfrm>
            <a:off x="2088217" y="3974194"/>
            <a:ext cx="7999041" cy="2106121"/>
            <a:chOff x="1973995" y="3586352"/>
            <a:chExt cx="7999041" cy="2106121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F64C89-A288-948F-2049-863B043416E4}"/>
                </a:ext>
              </a:extLst>
            </p:cNvPr>
            <p:cNvGrpSpPr/>
            <p:nvPr/>
          </p:nvGrpSpPr>
          <p:grpSpPr>
            <a:xfrm>
              <a:off x="1973995" y="3586352"/>
              <a:ext cx="7999041" cy="1921455"/>
              <a:chOff x="0" y="23230"/>
              <a:chExt cx="5924550" cy="1423300"/>
            </a:xfrm>
          </p:grpSpPr>
          <p:sp>
            <p:nvSpPr>
              <p:cNvPr id="10" name="Cuadro de texto 2">
                <a:extLst>
                  <a:ext uri="{FF2B5EF4-FFF2-40B4-BE49-F238E27FC236}">
                    <a16:creationId xmlns:a16="http://schemas.microsoft.com/office/drawing/2014/main" id="{607A2D89-0614-11A8-CA2B-ABFA19E53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116" y="23230"/>
                <a:ext cx="1263811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Primera imagen</a:t>
                </a: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8DBFF62C-F0C0-0C7E-3E20-9C46E699B74E}"/>
                  </a:ext>
                </a:extLst>
              </p:cNvPr>
              <p:cNvGrpSpPr/>
              <p:nvPr/>
            </p:nvGrpSpPr>
            <p:grpSpPr>
              <a:xfrm>
                <a:off x="0" y="226818"/>
                <a:ext cx="5924550" cy="1219712"/>
                <a:chOff x="0" y="64893"/>
                <a:chExt cx="5924550" cy="1219712"/>
              </a:xfrm>
            </p:grpSpPr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53F18CB9-4566-3D2C-7EA5-374D91C3FA27}"/>
                    </a:ext>
                  </a:extLst>
                </p:cNvPr>
                <p:cNvCxnSpPr/>
                <p:nvPr/>
              </p:nvCxnSpPr>
              <p:spPr>
                <a:xfrm>
                  <a:off x="0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13">
                  <a:extLst>
                    <a:ext uri="{FF2B5EF4-FFF2-40B4-BE49-F238E27FC236}">
                      <a16:creationId xmlns:a16="http://schemas.microsoft.com/office/drawing/2014/main" id="{9731284E-7C03-7F9A-6856-5E466CD1F3DC}"/>
                    </a:ext>
                  </a:extLst>
                </p:cNvPr>
                <p:cNvCxnSpPr/>
                <p:nvPr/>
              </p:nvCxnSpPr>
              <p:spPr>
                <a:xfrm>
                  <a:off x="3629025" y="200025"/>
                  <a:ext cx="2295525" cy="0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50F2DBDA-1A1C-32B4-C821-19381D6C91A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0016" y="64893"/>
                  <a:ext cx="904875" cy="270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pc="-2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Estanterías</a:t>
                  </a:r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3B62192-03DF-067A-FC0E-9AFB9D61A93C}"/>
                    </a:ext>
                  </a:extLst>
                </p:cNvPr>
                <p:cNvGrpSpPr/>
                <p:nvPr/>
              </p:nvGrpSpPr>
              <p:grpSpPr>
                <a:xfrm>
                  <a:off x="809626" y="219076"/>
                  <a:ext cx="1003301" cy="1036953"/>
                  <a:chOff x="142983" y="-208132"/>
                  <a:chExt cx="1003656" cy="1037543"/>
                </a:xfrm>
              </p:grpSpPr>
              <p:sp>
                <p:nvSpPr>
                  <p:cNvPr id="29" name="Rectángulo 28">
                    <a:extLst>
                      <a:ext uri="{FF2B5EF4-FFF2-40B4-BE49-F238E27FC236}">
                        <a16:creationId xmlns:a16="http://schemas.microsoft.com/office/drawing/2014/main" id="{F45512CC-ADBB-ABA2-A950-877C9B08F316}"/>
                      </a:ext>
                    </a:extLst>
                  </p:cNvPr>
                  <p:cNvSpPr/>
                  <p:nvPr/>
                </p:nvSpPr>
                <p:spPr>
                  <a:xfrm>
                    <a:off x="523875" y="591811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30" name="Conector recto 29">
                    <a:extLst>
                      <a:ext uri="{FF2B5EF4-FFF2-40B4-BE49-F238E27FC236}">
                        <a16:creationId xmlns:a16="http://schemas.microsoft.com/office/drawing/2014/main" id="{309B9BC3-A1C1-BFF2-ADE7-394AAE60F2A7}"/>
                      </a:ext>
                    </a:extLst>
                  </p:cNvPr>
                  <p:cNvCxnSpPr/>
                  <p:nvPr/>
                </p:nvCxnSpPr>
                <p:spPr>
                  <a:xfrm>
                    <a:off x="142983" y="-208132"/>
                    <a:ext cx="382429" cy="79612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9AEDC293-F26C-4939-C959-781C2BA2CD8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961" y="-208132"/>
                    <a:ext cx="381678" cy="7960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2D09E2FC-1AF0-B7A4-E55F-B04441E574CD}"/>
                    </a:ext>
                  </a:extLst>
                </p:cNvPr>
                <p:cNvGrpSpPr/>
                <p:nvPr/>
              </p:nvGrpSpPr>
              <p:grpSpPr>
                <a:xfrm>
                  <a:off x="90625" y="219076"/>
                  <a:ext cx="361950" cy="1065529"/>
                  <a:chOff x="23950" y="1"/>
                  <a:chExt cx="361950" cy="1065529"/>
                </a:xfrm>
              </p:grpSpPr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B46DE843-976D-240A-5F75-62685C0DD503}"/>
                      </a:ext>
                    </a:extLst>
                  </p:cNvPr>
                  <p:cNvCxnSpPr/>
                  <p:nvPr/>
                </p:nvCxnSpPr>
                <p:spPr>
                  <a:xfrm>
                    <a:off x="152400" y="609600"/>
                    <a:ext cx="0" cy="45593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ector recto de flecha 26">
                    <a:extLst>
                      <a:ext uri="{FF2B5EF4-FFF2-40B4-BE49-F238E27FC236}">
                        <a16:creationId xmlns:a16="http://schemas.microsoft.com/office/drawing/2014/main" id="{32B95EF3-2EA0-9F44-3388-FF7CF06F450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52400" y="1"/>
                    <a:ext cx="0" cy="428624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2">
                    <a:extLst>
                      <a:ext uri="{FF2B5EF4-FFF2-40B4-BE49-F238E27FC236}">
                        <a16:creationId xmlns:a16="http://schemas.microsoft.com/office/drawing/2014/main" id="{0D3D4F96-1404-6A97-4E78-E2CCC4DBBE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950" y="408137"/>
                    <a:ext cx="361950" cy="4038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d1</a:t>
                    </a: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8221D10-8854-650B-2E08-B38B0008314F}"/>
                    </a:ext>
                  </a:extLst>
                </p:cNvPr>
                <p:cNvGrpSpPr/>
                <p:nvPr/>
              </p:nvGrpSpPr>
              <p:grpSpPr>
                <a:xfrm>
                  <a:off x="4723527" y="219027"/>
                  <a:ext cx="646813" cy="666145"/>
                  <a:chOff x="320930" y="-570336"/>
                  <a:chExt cx="647489" cy="666524"/>
                </a:xfrm>
              </p:grpSpPr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B0F8F915-2970-86B5-039E-B6744D8BE425}"/>
                      </a:ext>
                    </a:extLst>
                  </p:cNvPr>
                  <p:cNvSpPr/>
                  <p:nvPr/>
                </p:nvSpPr>
                <p:spPr>
                  <a:xfrm>
                    <a:off x="523874" y="-141412"/>
                    <a:ext cx="237600" cy="2376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A8658948-5913-ADD2-A91C-F479BDECF57E}"/>
                      </a:ext>
                    </a:extLst>
                  </p:cNvPr>
                  <p:cNvCxnSpPr/>
                  <p:nvPr/>
                </p:nvCxnSpPr>
                <p:spPr>
                  <a:xfrm>
                    <a:off x="320930" y="-570335"/>
                    <a:ext cx="204052" cy="424957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2824AB04-9648-5587-099F-CDA072F8380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4676" y="-570336"/>
                    <a:ext cx="203743" cy="425032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3FBE9DEE-EAAC-2772-DBD6-9A7C80617DEC}"/>
                    </a:ext>
                  </a:extLst>
                </p:cNvPr>
                <p:cNvGrpSpPr/>
                <p:nvPr/>
              </p:nvGrpSpPr>
              <p:grpSpPr>
                <a:xfrm>
                  <a:off x="3801749" y="219069"/>
                  <a:ext cx="361950" cy="708673"/>
                  <a:chOff x="1274" y="-5"/>
                  <a:chExt cx="361950" cy="532536"/>
                </a:xfrm>
              </p:grpSpPr>
              <p:cxnSp>
                <p:nvCxnSpPr>
                  <p:cNvPr id="20" name="Conector recto de flecha 19">
                    <a:extLst>
                      <a:ext uri="{FF2B5EF4-FFF2-40B4-BE49-F238E27FC236}">
                        <a16:creationId xmlns:a16="http://schemas.microsoft.com/office/drawing/2014/main" id="{AAEA0D52-C909-EE74-0473-A72A552ADB27}"/>
                      </a:ext>
                    </a:extLst>
                  </p:cNvPr>
                  <p:cNvCxnSpPr/>
                  <p:nvPr/>
                </p:nvCxnSpPr>
                <p:spPr>
                  <a:xfrm>
                    <a:off x="142875" y="332148"/>
                    <a:ext cx="0" cy="200383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ector recto de flecha 20">
                    <a:extLst>
                      <a:ext uri="{FF2B5EF4-FFF2-40B4-BE49-F238E27FC236}">
                        <a16:creationId xmlns:a16="http://schemas.microsoft.com/office/drawing/2014/main" id="{8C6FB823-118E-AE97-EDE6-0ECC9EA589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-5"/>
                    <a:ext cx="0" cy="203091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2">
                    <a:extLst>
                      <a:ext uri="{FF2B5EF4-FFF2-40B4-BE49-F238E27FC236}">
                        <a16:creationId xmlns:a16="http://schemas.microsoft.com/office/drawing/2014/main" id="{DD0F504D-4BDF-7553-113D-39D21BF74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4" y="177073"/>
                    <a:ext cx="361950" cy="28750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d2</a:t>
                    </a:r>
                  </a:p>
                </p:txBody>
              </p:sp>
            </p:grpSp>
          </p:grpSp>
          <p:sp>
            <p:nvSpPr>
              <p:cNvPr id="12" name="Cuadro de texto 2">
                <a:extLst>
                  <a:ext uri="{FF2B5EF4-FFF2-40B4-BE49-F238E27FC236}">
                    <a16:creationId xmlns:a16="http://schemas.microsoft.com/office/drawing/2014/main" id="{48CFE8C6-4CEF-6925-A3F7-B4576B076C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1355" y="36686"/>
                <a:ext cx="2028184" cy="273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5581015" algn="l"/>
                  </a:tabLst>
                </a:pPr>
                <a:r>
                  <a:rPr lang="es-ES" spc="-2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Emulación del zoom óptico</a:t>
                </a: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8396BE3-C802-9C65-B52B-60B6E66F0078}"/>
                </a:ext>
              </a:extLst>
            </p:cNvPr>
            <p:cNvSpPr txBox="1"/>
            <p:nvPr/>
          </p:nvSpPr>
          <p:spPr>
            <a:xfrm>
              <a:off x="5506280" y="5323141"/>
              <a:ext cx="880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d1 &gt; d2</a:t>
              </a:r>
            </a:p>
          </p:txBody>
        </p:sp>
      </p:grpSp>
      <p:pic>
        <p:nvPicPr>
          <p:cNvPr id="3" name="Imagen 2" descr="Imagen que contiene llenado, montón, interior, diferente&#10;&#10;Descripción generada automáticamente">
            <a:extLst>
              <a:ext uri="{FF2B5EF4-FFF2-40B4-BE49-F238E27FC236}">
                <a16:creationId xmlns:a16="http://schemas.microsoft.com/office/drawing/2014/main" id="{FDB863AB-AC83-C979-2E8D-49187FAB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25" y="1192728"/>
            <a:ext cx="3216369" cy="2412134"/>
          </a:xfrm>
          <a:prstGeom prst="rect">
            <a:avLst/>
          </a:prstGeom>
        </p:spPr>
      </p:pic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63056F4B-FA6F-7432-F4FA-3D4BA13C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383" y="1192728"/>
            <a:ext cx="3216369" cy="24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78C9C-7A3F-7E5E-588E-81C9C75C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18"/>
            <a:ext cx="12192000" cy="948390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(II): zoom de la cámara del móvil </a:t>
            </a:r>
          </a:p>
        </p:txBody>
      </p:sp>
      <p:pic>
        <p:nvPicPr>
          <p:cNvPr id="34" name="Imagen 33" descr="Texto, Carta&#10;&#10;Descripción generada automáticamente">
            <a:extLst>
              <a:ext uri="{FF2B5EF4-FFF2-40B4-BE49-F238E27FC236}">
                <a16:creationId xmlns:a16="http://schemas.microsoft.com/office/drawing/2014/main" id="{77DBFC60-8EF8-4C66-A3D5-2EDB9EAF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720" y="1683563"/>
            <a:ext cx="4560274" cy="34200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CA824BC-27D7-F748-33BC-08622AEE03BB}"/>
              </a:ext>
            </a:extLst>
          </p:cNvPr>
          <p:cNvGrpSpPr/>
          <p:nvPr/>
        </p:nvGrpSpPr>
        <p:grpSpPr>
          <a:xfrm>
            <a:off x="838006" y="1683563"/>
            <a:ext cx="4560270" cy="3789332"/>
            <a:chOff x="1653254" y="1231872"/>
            <a:chExt cx="4560270" cy="3789332"/>
          </a:xfrm>
        </p:grpSpPr>
        <p:pic>
          <p:nvPicPr>
            <p:cNvPr id="7" name="Imagen 6" descr="Texto, Carta&#10;&#10;Descripción generada automáticamente">
              <a:extLst>
                <a:ext uri="{FF2B5EF4-FFF2-40B4-BE49-F238E27FC236}">
                  <a16:creationId xmlns:a16="http://schemas.microsoft.com/office/drawing/2014/main" id="{63056F4B-FA6F-7432-F4FA-3D4BA13C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254" y="1231872"/>
              <a:ext cx="4560270" cy="3420000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67D45B0-1707-37B5-097F-CD3B67872BE1}"/>
                </a:ext>
              </a:extLst>
            </p:cNvPr>
            <p:cNvSpPr txBox="1"/>
            <p:nvPr/>
          </p:nvSpPr>
          <p:spPr>
            <a:xfrm>
              <a:off x="2189051" y="4651872"/>
              <a:ext cx="3488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Zoom digital de la cámara del móvil</a:t>
              </a:r>
            </a:p>
          </p:txBody>
        </p: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45888B6-8E56-7E79-0A9D-9E4B3840BDAC}"/>
              </a:ext>
            </a:extLst>
          </p:cNvPr>
          <p:cNvSpPr txBox="1"/>
          <p:nvPr/>
        </p:nvSpPr>
        <p:spPr>
          <a:xfrm>
            <a:off x="7718782" y="5103563"/>
            <a:ext cx="27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Emulación del zoom óptico</a:t>
            </a:r>
          </a:p>
        </p:txBody>
      </p:sp>
    </p:spTree>
    <p:extLst>
      <p:ext uri="{BB962C8B-B14F-4D97-AF65-F5344CB8AC3E}">
        <p14:creationId xmlns:p14="http://schemas.microsoft.com/office/powerpoint/2010/main" val="236008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215DFC4-68FD-7346-0DA9-83812EC0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03"/>
            <a:ext cx="12192000" cy="118059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Toma de las imágenes (III): altura e inclinación del móvil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943829C-AA8A-382E-3D79-99766EC46239}"/>
              </a:ext>
            </a:extLst>
          </p:cNvPr>
          <p:cNvGrpSpPr/>
          <p:nvPr/>
        </p:nvGrpSpPr>
        <p:grpSpPr>
          <a:xfrm>
            <a:off x="1078366" y="1717183"/>
            <a:ext cx="10035267" cy="3857349"/>
            <a:chOff x="0" y="0"/>
            <a:chExt cx="6595433" cy="2251475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5109E7-5705-09B7-BB3B-62180644526B}"/>
                </a:ext>
              </a:extLst>
            </p:cNvPr>
            <p:cNvGrpSpPr/>
            <p:nvPr/>
          </p:nvGrpSpPr>
          <p:grpSpPr>
            <a:xfrm>
              <a:off x="0" y="0"/>
              <a:ext cx="6595433" cy="2251475"/>
              <a:chOff x="0" y="0"/>
              <a:chExt cx="6595433" cy="2251475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6E2A5E7-DC13-7BDA-EA0D-A5FFDF411048}"/>
                  </a:ext>
                </a:extLst>
              </p:cNvPr>
              <p:cNvGrpSpPr/>
              <p:nvPr/>
            </p:nvGrpSpPr>
            <p:grpSpPr>
              <a:xfrm>
                <a:off x="85725" y="1524000"/>
                <a:ext cx="1401648" cy="727475"/>
                <a:chOff x="0" y="104775"/>
                <a:chExt cx="1401648" cy="727475"/>
              </a:xfrm>
            </p:grpSpPr>
            <p:grpSp>
              <p:nvGrpSpPr>
                <p:cNvPr id="30" name="Grupo 29">
                  <a:extLst>
                    <a:ext uri="{FF2B5EF4-FFF2-40B4-BE49-F238E27FC236}">
                      <a16:creationId xmlns:a16="http://schemas.microsoft.com/office/drawing/2014/main" id="{51275860-285D-E3B9-CFF4-A9ACA452F311}"/>
                    </a:ext>
                  </a:extLst>
                </p:cNvPr>
                <p:cNvGrpSpPr/>
                <p:nvPr/>
              </p:nvGrpSpPr>
              <p:grpSpPr>
                <a:xfrm>
                  <a:off x="0" y="104775"/>
                  <a:ext cx="1393320" cy="409622"/>
                  <a:chOff x="0" y="104775"/>
                  <a:chExt cx="1393320" cy="409622"/>
                </a:xfrm>
              </p:grpSpPr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7F9BB814-87B3-139C-82C0-18E718565940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 dirty="0"/>
                  </a:p>
                </p:txBody>
              </p:sp>
              <p:sp>
                <p:nvSpPr>
                  <p:cNvPr id="35" name="Cuadro de texto 2">
                    <a:extLst>
                      <a:ext uri="{FF2B5EF4-FFF2-40B4-BE49-F238E27FC236}">
                        <a16:creationId xmlns:a16="http://schemas.microsoft.com/office/drawing/2014/main" id="{F3C66F71-D12E-8E76-25D2-BF8C71BC0B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745" y="114347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Móvil</a:t>
                    </a:r>
                  </a:p>
                </p:txBody>
              </p:sp>
            </p:grpSp>
            <p:grpSp>
              <p:nvGrpSpPr>
                <p:cNvPr id="31" name="Grupo 30">
                  <a:extLst>
                    <a:ext uri="{FF2B5EF4-FFF2-40B4-BE49-F238E27FC236}">
                      <a16:creationId xmlns:a16="http://schemas.microsoft.com/office/drawing/2014/main" id="{120B66D6-23E8-F7DB-026B-D5922834BE5E}"/>
                    </a:ext>
                  </a:extLst>
                </p:cNvPr>
                <p:cNvGrpSpPr/>
                <p:nvPr/>
              </p:nvGrpSpPr>
              <p:grpSpPr>
                <a:xfrm>
                  <a:off x="0" y="419100"/>
                  <a:ext cx="1401648" cy="413150"/>
                  <a:chOff x="0" y="104775"/>
                  <a:chExt cx="1401648" cy="413150"/>
                </a:xfrm>
              </p:grpSpPr>
              <p:sp>
                <p:nvSpPr>
                  <p:cNvPr id="32" name="Rectángulo 31">
                    <a:extLst>
                      <a:ext uri="{FF2B5EF4-FFF2-40B4-BE49-F238E27FC236}">
                        <a16:creationId xmlns:a16="http://schemas.microsoft.com/office/drawing/2014/main" id="{E61B3C61-1079-24F9-4253-AE8C7B201AD3}"/>
                      </a:ext>
                    </a:extLst>
                  </p:cNvPr>
                  <p:cNvSpPr/>
                  <p:nvPr/>
                </p:nvSpPr>
                <p:spPr>
                  <a:xfrm>
                    <a:off x="0" y="104775"/>
                    <a:ext cx="236601" cy="209550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3" name="Cuadro de texto 2">
                    <a:extLst>
                      <a:ext uri="{FF2B5EF4-FFF2-40B4-BE49-F238E27FC236}">
                        <a16:creationId xmlns:a16="http://schemas.microsoft.com/office/drawing/2014/main" id="{D6855F3F-F0EF-8093-9B45-4299F174CB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0073" y="117875"/>
                    <a:ext cx="1171575" cy="4000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just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Códigos de barras</a:t>
                    </a:r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38A234CC-257C-4B02-17F2-9471C1DA3622}"/>
                  </a:ext>
                </a:extLst>
              </p:cNvPr>
              <p:cNvGrpSpPr/>
              <p:nvPr/>
            </p:nvGrpSpPr>
            <p:grpSpPr>
              <a:xfrm>
                <a:off x="0" y="0"/>
                <a:ext cx="6595433" cy="1994347"/>
                <a:chOff x="0" y="0"/>
                <a:chExt cx="6595433" cy="1994347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CDC50D9E-7C55-EDFC-132A-EA547C28436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595433" cy="1994347"/>
                  <a:chOff x="0" y="0"/>
                  <a:chExt cx="6595433" cy="1994347"/>
                </a:xfrm>
              </p:grpSpPr>
              <p:cxnSp>
                <p:nvCxnSpPr>
                  <p:cNvPr id="16" name="Conector recto 15">
                    <a:extLst>
                      <a:ext uri="{FF2B5EF4-FFF2-40B4-BE49-F238E27FC236}">
                        <a16:creationId xmlns:a16="http://schemas.microsoft.com/office/drawing/2014/main" id="{F8D9DDC0-DA10-E022-6DE9-FAA7B4F3D6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09993" y="0"/>
                    <a:ext cx="0" cy="1028239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1B279DDF-C53A-5680-11F0-EC4C5C82EBD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0" y="1028700"/>
                    <a:ext cx="5753100" cy="0"/>
                  </a:xfrm>
                  <a:prstGeom prst="line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Rectángulo 17">
                    <a:extLst>
                      <a:ext uri="{FF2B5EF4-FFF2-40B4-BE49-F238E27FC236}">
                        <a16:creationId xmlns:a16="http://schemas.microsoft.com/office/drawing/2014/main" id="{D614681D-5DBD-C554-7048-81669BE73314}"/>
                      </a:ext>
                    </a:extLst>
                  </p:cNvPr>
                  <p:cNvSpPr/>
                  <p:nvPr/>
                </p:nvSpPr>
                <p:spPr>
                  <a:xfrm>
                    <a:off x="952500" y="771525"/>
                    <a:ext cx="504000" cy="504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9" name="Grupo 18">
                    <a:extLst>
                      <a:ext uri="{FF2B5EF4-FFF2-40B4-BE49-F238E27FC236}">
                        <a16:creationId xmlns:a16="http://schemas.microsoft.com/office/drawing/2014/main" id="{6513DD4C-1E00-308C-5373-80ED6055E795}"/>
                      </a:ext>
                    </a:extLst>
                  </p:cNvPr>
                  <p:cNvGrpSpPr/>
                  <p:nvPr/>
                </p:nvGrpSpPr>
                <p:grpSpPr>
                  <a:xfrm>
                    <a:off x="3724275" y="66675"/>
                    <a:ext cx="1073150" cy="1913574"/>
                    <a:chOff x="914181" y="0"/>
                    <a:chExt cx="1073211" cy="1913574"/>
                  </a:xfrm>
                </p:grpSpPr>
                <p:cxnSp>
                  <p:nvCxnSpPr>
                    <p:cNvPr id="26" name="Conector recto 25">
                      <a:extLst>
                        <a:ext uri="{FF2B5EF4-FFF2-40B4-BE49-F238E27FC236}">
                          <a16:creationId xmlns:a16="http://schemas.microsoft.com/office/drawing/2014/main" id="{7BF6AC1A-4794-888D-5B0D-06B00EF3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400" y="345224"/>
                      <a:ext cx="106632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Conector recto 26">
                      <a:extLst>
                        <a:ext uri="{FF2B5EF4-FFF2-40B4-BE49-F238E27FC236}">
                          <a16:creationId xmlns:a16="http://schemas.microsoft.com/office/drawing/2014/main" id="{4CE44219-7DE6-AE4C-666C-DA3DEBA25B8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956518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Conector recto 27">
                      <a:extLst>
                        <a:ext uri="{FF2B5EF4-FFF2-40B4-BE49-F238E27FC236}">
                          <a16:creationId xmlns:a16="http://schemas.microsoft.com/office/drawing/2014/main" id="{E5C7857D-DD2B-26CD-020E-C4F814931AD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14181" y="1564221"/>
                      <a:ext cx="1066543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Conector recto 28">
                      <a:extLst>
                        <a:ext uri="{FF2B5EF4-FFF2-40B4-BE49-F238E27FC236}">
                          <a16:creationId xmlns:a16="http://schemas.microsoft.com/office/drawing/2014/main" id="{9255D4F6-7A7B-FEFB-5823-70433111A84C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1030605" y="956787"/>
                      <a:ext cx="1913574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" name="Cuadro de texto 2">
                    <a:extLst>
                      <a:ext uri="{FF2B5EF4-FFF2-40B4-BE49-F238E27FC236}">
                        <a16:creationId xmlns:a16="http://schemas.microsoft.com/office/drawing/2014/main" id="{6FEA5CFA-2862-48E7-E975-F403B5683C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25915" y="861060"/>
                    <a:ext cx="869518" cy="5067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spcBef>
                        <a:spcPts val="600"/>
                      </a:spcBef>
                      <a:spcAft>
                        <a:spcPts val="600"/>
                      </a:spcAft>
                      <a:tabLst>
                        <a:tab pos="5581015" algn="l"/>
                      </a:tabLst>
                    </a:pPr>
                    <a:r>
                      <a:rPr lang="es-ES" sz="1400" spc="-2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Altura media de las bandas</a:t>
                    </a:r>
                  </a:p>
                </p:txBody>
              </p:sp>
              <p:sp>
                <p:nvSpPr>
                  <p:cNvPr id="21" name="Rectángulo 20">
                    <a:extLst>
                      <a:ext uri="{FF2B5EF4-FFF2-40B4-BE49-F238E27FC236}">
                        <a16:creationId xmlns:a16="http://schemas.microsoft.com/office/drawing/2014/main" id="{7E6399EF-2F3E-069A-F87C-B5C8B69BABDD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305272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1D514248-D29F-55B0-81C3-20A59AEC5CA0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914400"/>
                    <a:ext cx="45719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23" name="Rectángulo 22">
                    <a:extLst>
                      <a:ext uri="{FF2B5EF4-FFF2-40B4-BE49-F238E27FC236}">
                        <a16:creationId xmlns:a16="http://schemas.microsoft.com/office/drawing/2014/main" id="{C10F3400-639D-70D2-8825-83107F92AE79}"/>
                      </a:ext>
                    </a:extLst>
                  </p:cNvPr>
                  <p:cNvSpPr/>
                  <p:nvPr/>
                </p:nvSpPr>
                <p:spPr>
                  <a:xfrm flipH="1">
                    <a:off x="3683434" y="1524000"/>
                    <a:ext cx="45085" cy="20002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4" name="Conector recto 23">
                    <a:extLst>
                      <a:ext uri="{FF2B5EF4-FFF2-40B4-BE49-F238E27FC236}">
                        <a16:creationId xmlns:a16="http://schemas.microsoft.com/office/drawing/2014/main" id="{FD8A04E2-5AE0-9B6A-6957-E879F8A52A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57325" y="0"/>
                    <a:ext cx="2245360" cy="771525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E33A722A-1E91-731B-77E4-A4C8F16F0841}"/>
                      </a:ext>
                    </a:extLst>
                  </p:cNvPr>
                  <p:cNvCxnSpPr/>
                  <p:nvPr/>
                </p:nvCxnSpPr>
                <p:spPr>
                  <a:xfrm>
                    <a:off x="1457325" y="1276350"/>
                    <a:ext cx="2245360" cy="717997"/>
                  </a:xfrm>
                  <a:prstGeom prst="line">
                    <a:avLst/>
                  </a:prstGeom>
                  <a:ln w="952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Círculo parcial 13">
                  <a:extLst>
                    <a:ext uri="{FF2B5EF4-FFF2-40B4-BE49-F238E27FC236}">
                      <a16:creationId xmlns:a16="http://schemas.microsoft.com/office/drawing/2014/main" id="{0C25E2F5-1479-8E8C-B5A3-B806A6FAFB49}"/>
                    </a:ext>
                  </a:extLst>
                </p:cNvPr>
                <p:cNvSpPr/>
                <p:nvPr/>
              </p:nvSpPr>
              <p:spPr>
                <a:xfrm rot="10800000">
                  <a:off x="842334" y="669586"/>
                  <a:ext cx="719455" cy="719455"/>
                </a:xfrm>
                <a:prstGeom prst="pie">
                  <a:avLst>
                    <a:gd name="adj1" fmla="val 5"/>
                    <a:gd name="adj2" fmla="val 5400000"/>
                  </a:avLst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ES"/>
                </a:p>
              </p:txBody>
            </p:sp>
            <p:sp>
              <p:nvSpPr>
                <p:cNvPr id="15" name="Cuadro de texto 2">
                  <a:extLst>
                    <a:ext uri="{FF2B5EF4-FFF2-40B4-BE49-F238E27FC236}">
                      <a16:creationId xmlns:a16="http://schemas.microsoft.com/office/drawing/2014/main" id="{9B3891AB-ACCD-75BD-3F5B-B66F1224E1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8800" y="806660"/>
                  <a:ext cx="409575" cy="4018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Bef>
                      <a:spcPts val="600"/>
                    </a:spcBef>
                    <a:spcAft>
                      <a:spcPts val="600"/>
                    </a:spcAft>
                    <a:tabLst>
                      <a:tab pos="5581015" algn="l"/>
                    </a:tabLst>
                  </a:pPr>
                  <a:r>
                    <a:rPr lang="es-ES" sz="1100" spc="-2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90º</a:t>
                  </a:r>
                </a:p>
              </p:txBody>
            </p:sp>
          </p:grpSp>
        </p:grp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769AF793-7E0C-A40E-D7AD-F881C3646563}"/>
                </a:ext>
              </a:extLst>
            </p:cNvPr>
            <p:cNvCxnSpPr/>
            <p:nvPr/>
          </p:nvCxnSpPr>
          <p:spPr>
            <a:xfrm>
              <a:off x="3514725" y="409575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1E3327C-FB31-0023-2C11-13714F83E114}"/>
                </a:ext>
              </a:extLst>
            </p:cNvPr>
            <p:cNvCxnSpPr/>
            <p:nvPr/>
          </p:nvCxnSpPr>
          <p:spPr>
            <a:xfrm>
              <a:off x="3514725" y="1028700"/>
              <a:ext cx="0" cy="6163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F2E8C63-25C4-ACF9-4E5D-037741524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965" y="61503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7A596BC6-F59B-A1CF-F4E4-A8F68FCD7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855" y="1212725"/>
              <a:ext cx="2857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Bef>
                  <a:spcPts val="600"/>
                </a:spcBef>
                <a:spcAft>
                  <a:spcPts val="600"/>
                </a:spcAft>
                <a:tabLst>
                  <a:tab pos="5581015" algn="l"/>
                </a:tabLst>
              </a:pPr>
              <a:r>
                <a:rPr lang="es-ES" sz="1400" spc="-2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7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FB4C5-3BB4-7E4D-D66B-53AA925F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Suposiciones realizadas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19077B-20DF-F431-84D1-C2B20404C72C}"/>
              </a:ext>
            </a:extLst>
          </p:cNvPr>
          <p:cNvSpPr txBox="1"/>
          <p:nvPr/>
        </p:nvSpPr>
        <p:spPr>
          <a:xfrm>
            <a:off x="841248" y="3328416"/>
            <a:ext cx="10509504" cy="2715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Bandas equidistantes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Número de bandas a identificar conocido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Condiciones de luz adecuadas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 dirty="0"/>
              <a:t>Códigos de barras del mismo tamaño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DF9EF0A-FA27-D99D-66C6-73FCE91F9401}"/>
              </a:ext>
            </a:extLst>
          </p:cNvPr>
          <p:cNvSpPr/>
          <p:nvPr/>
        </p:nvSpPr>
        <p:spPr>
          <a:xfrm>
            <a:off x="841248" y="-11017"/>
            <a:ext cx="10506456" cy="1913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E7DE56-BF00-68E7-AD47-52A906465E87}"/>
              </a:ext>
            </a:extLst>
          </p:cNvPr>
          <p:cNvCxnSpPr/>
          <p:nvPr/>
        </p:nvCxnSpPr>
        <p:spPr>
          <a:xfrm>
            <a:off x="841248" y="2894076"/>
            <a:ext cx="10506456" cy="182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888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</TotalTime>
  <Words>2167</Words>
  <Application>Microsoft Office PowerPoint</Application>
  <PresentationFormat>Panorámica</PresentationFormat>
  <Paragraphs>549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Times New Roman</vt:lpstr>
      <vt:lpstr>Tema de Office</vt:lpstr>
      <vt:lpstr>Trabajo Fin de Grado Grado en Ingeniería Electrónica, Robótica y Mecatrónica</vt:lpstr>
      <vt:lpstr>Comentarios previos</vt:lpstr>
      <vt:lpstr>Información previa con la que cuenta el sistema</vt:lpstr>
      <vt:lpstr>Descripción del problema</vt:lpstr>
      <vt:lpstr>Objetivos del proyecto</vt:lpstr>
      <vt:lpstr>Toma de las imágenes (I): zoom de la cámara del móvil </vt:lpstr>
      <vt:lpstr>Toma de las imágenes (II): zoom de la cámara del móvil </vt:lpstr>
      <vt:lpstr>Toma de las imágenes (III): altura e inclinación del móvil</vt:lpstr>
      <vt:lpstr>Suposiciones realizadas</vt:lpstr>
      <vt:lpstr>Etapas del algoritmo</vt:lpstr>
      <vt:lpstr>Objetivo de la etapa 1</vt:lpstr>
      <vt:lpstr>Identificación de las bandas horizontales</vt:lpstr>
      <vt:lpstr>Lectura del número de bandas a identificar</vt:lpstr>
      <vt:lpstr>División de la imagen en franjas</vt:lpstr>
      <vt:lpstr>Búsqueda de líneas horizontales por transformada de Hough (I): caso para una línea horizontal</vt:lpstr>
      <vt:lpstr>Búsqueda de líneas horizontales por transformada de Hough (II): aplicada a la imagen completa directamente</vt:lpstr>
      <vt:lpstr>Selección de líneas definitivas</vt:lpstr>
      <vt:lpstr>Ordenamiento de las líneas definitivas</vt:lpstr>
      <vt:lpstr>Emparejamiento de líneas (I): formación de las parejas</vt:lpstr>
      <vt:lpstr>Emparejamiento de líneas (II): creación máscara</vt:lpstr>
      <vt:lpstr>Eliminación de bandas en zona de productos (I)</vt:lpstr>
      <vt:lpstr>Eliminación de bandas en zona de productos (II): ¿por qué eliminamos la banda de abajo?</vt:lpstr>
      <vt:lpstr>Fase de aprendizaje (I): añadir parejas completas</vt:lpstr>
      <vt:lpstr>Fase de aprendizaje (II): añadir límites</vt:lpstr>
      <vt:lpstr>Obtención del ancho de las parejas</vt:lpstr>
      <vt:lpstr>Relleno con bandas artificiales</vt:lpstr>
      <vt:lpstr>Resultado final tras aplicar la máscara de la etapa 1</vt:lpstr>
      <vt:lpstr>Zoom hacia cada una de las bandas identificadas (I)</vt:lpstr>
      <vt:lpstr>Zoom hacia cada una de las bandas identificadas (II)</vt:lpstr>
      <vt:lpstr>Zoom hacia cada una de las bandas identificadas (III)</vt:lpstr>
      <vt:lpstr>Zoom hacia cada una de las bandas identificadas (IV)</vt:lpstr>
      <vt:lpstr>Zoom hacia cada una de las bandas identificadas (V)</vt:lpstr>
      <vt:lpstr>Objetivo de la etapa 3</vt:lpstr>
      <vt:lpstr>Identificación de los potenciales códigos de barras</vt:lpstr>
      <vt:lpstr>Búsqueda de líneas horizontales por transformada de Hough</vt:lpstr>
      <vt:lpstr>Selección de líneas definitivas</vt:lpstr>
      <vt:lpstr>Ordenamiento, eliminación de las líneas según su altura e identificación de la banda  </vt:lpstr>
      <vt:lpstr>Conversión a escala de grises</vt:lpstr>
      <vt:lpstr>Cálculo de gradientes y binarización</vt:lpstr>
      <vt:lpstr>Cierre</vt:lpstr>
      <vt:lpstr>Apertura</vt:lpstr>
      <vt:lpstr>Etiquetado y eliminación de etiquetas según su área</vt:lpstr>
      <vt:lpstr>Dilatado</vt:lpstr>
      <vt:lpstr>Resultado final tras aplicar la máscara</vt:lpstr>
      <vt:lpstr>Zoom hacia los posibles códigos de barras</vt:lpstr>
      <vt:lpstr>Algoritmo de decodificación (I)</vt:lpstr>
      <vt:lpstr>Algoritmo de decodificación (II): asignación de las coordenadas (x, y ,z) del producto en el mapa previamente calculado </vt:lpstr>
      <vt:lpstr>Resultados obtenidos (I): etapa 1</vt:lpstr>
      <vt:lpstr>Resultados obtenidos (II): etapa 3</vt:lpstr>
      <vt:lpstr>Resultados obtenidos (III): etapa 5</vt:lpstr>
      <vt:lpstr>Conclusiones</vt:lpstr>
      <vt:lpstr>HACER PRUEBAS DE DEMOSTRACIÓN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Grado Grado en Ingeniería Electrónica, Robótica y Mecatrónica</dc:title>
  <dc:creator>JUAN DE DIOS HERRERA HURTADO</dc:creator>
  <cp:lastModifiedBy>JUAN DE DIOS HERRERA HURTADO</cp:lastModifiedBy>
  <cp:revision>65</cp:revision>
  <dcterms:created xsi:type="dcterms:W3CDTF">2023-06-20T10:44:21Z</dcterms:created>
  <dcterms:modified xsi:type="dcterms:W3CDTF">2023-07-04T16:38:56Z</dcterms:modified>
</cp:coreProperties>
</file>